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8" r:id="rId4"/>
    <p:sldId id="259" r:id="rId5"/>
    <p:sldId id="260" r:id="rId6"/>
    <p:sldId id="262" r:id="rId7"/>
    <p:sldId id="261" r:id="rId8"/>
    <p:sldId id="263" r:id="rId9"/>
    <p:sldId id="264" r:id="rId10"/>
    <p:sldId id="266" r:id="rId11"/>
    <p:sldId id="267" r:id="rId12"/>
    <p:sldId id="268" r:id="rId13"/>
    <p:sldId id="272" r:id="rId14"/>
    <p:sldId id="273" r:id="rId15"/>
    <p:sldId id="271" r:id="rId16"/>
    <p:sldId id="277" r:id="rId17"/>
    <p:sldId id="281" r:id="rId18"/>
    <p:sldId id="275" r:id="rId19"/>
    <p:sldId id="278" r:id="rId20"/>
    <p:sldId id="279" r:id="rId21"/>
    <p:sldId id="283"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57" d="100"/>
          <a:sy n="57" d="100"/>
        </p:scale>
        <p:origin x="6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4725C-FC80-48C3-BA31-C33B7C09D57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838B4349-DDA6-4BC6-A705-B0DE0F449B18}">
      <dgm:prSet phldrT="[Texte]"/>
      <dgm:spPr/>
      <dgm:t>
        <a:bodyPr/>
        <a:lstStyle/>
        <a:p>
          <a:r>
            <a:rPr lang="fr-FR" dirty="0" smtClean="0"/>
            <a:t>Le Contrôleur général des lieux de privation de liberté  (CGPL)</a:t>
          </a:r>
          <a:endParaRPr lang="fr-FR" dirty="0"/>
        </a:p>
      </dgm:t>
    </dgm:pt>
    <dgm:pt modelId="{6BD5DB1A-BD4F-453D-B9BE-240EAF2D0097}" type="parTrans" cxnId="{71889651-3DC6-4E1D-AB1E-49E3A62C9ECF}">
      <dgm:prSet/>
      <dgm:spPr/>
      <dgm:t>
        <a:bodyPr/>
        <a:lstStyle/>
        <a:p>
          <a:endParaRPr lang="fr-FR"/>
        </a:p>
      </dgm:t>
    </dgm:pt>
    <dgm:pt modelId="{B170574A-87B1-491C-BAB8-62AAAB3DF20F}" type="sibTrans" cxnId="{71889651-3DC6-4E1D-AB1E-49E3A62C9ECF}">
      <dgm:prSet/>
      <dgm:spPr/>
      <dgm:t>
        <a:bodyPr/>
        <a:lstStyle/>
        <a:p>
          <a:endParaRPr lang="fr-FR"/>
        </a:p>
      </dgm:t>
    </dgm:pt>
    <dgm:pt modelId="{5901EF72-7464-422C-A18D-A13BF0142BBA}">
      <dgm:prSet phldrT="[Texte]"/>
      <dgm:spPr/>
      <dgm:t>
        <a:bodyPr/>
        <a:lstStyle/>
        <a:p>
          <a:r>
            <a:rPr lang="fr-FR" dirty="0" smtClean="0"/>
            <a:t>veille à ce que les personnes privées de liberté soient traitées avec humanité et dans le respect de la dignité inhérente à la personne humaine.</a:t>
          </a:r>
          <a:endParaRPr lang="fr-FR" dirty="0"/>
        </a:p>
      </dgm:t>
    </dgm:pt>
    <dgm:pt modelId="{8CF12BFD-B99D-4D2B-85C8-10B02EFBD6C1}" type="parTrans" cxnId="{39CB1B98-9840-455E-A30E-45656FFA1DF3}">
      <dgm:prSet/>
      <dgm:spPr/>
      <dgm:t>
        <a:bodyPr/>
        <a:lstStyle/>
        <a:p>
          <a:endParaRPr lang="fr-FR"/>
        </a:p>
      </dgm:t>
    </dgm:pt>
    <dgm:pt modelId="{06BB7DDB-B82C-49AD-91E0-009BB334A55C}" type="sibTrans" cxnId="{39CB1B98-9840-455E-A30E-45656FFA1DF3}">
      <dgm:prSet/>
      <dgm:spPr/>
      <dgm:t>
        <a:bodyPr/>
        <a:lstStyle/>
        <a:p>
          <a:endParaRPr lang="fr-FR"/>
        </a:p>
      </dgm:t>
    </dgm:pt>
    <dgm:pt modelId="{7274883B-0EEE-40CA-B2DE-2A0E86123F42}">
      <dgm:prSet phldrT="[Texte]"/>
      <dgm:spPr/>
      <dgm:t>
        <a:bodyPr/>
        <a:lstStyle/>
        <a:p>
          <a:r>
            <a:rPr lang="fr-FR" dirty="0" smtClean="0"/>
            <a:t>la Commission Nationale de l'Informatique et des Libertés </a:t>
          </a:r>
          <a:br>
            <a:rPr lang="fr-FR" dirty="0" smtClean="0"/>
          </a:br>
          <a:r>
            <a:rPr lang="fr-FR" dirty="0" smtClean="0"/>
            <a:t>(CNIL) </a:t>
          </a:r>
          <a:endParaRPr lang="fr-FR" dirty="0"/>
        </a:p>
      </dgm:t>
    </dgm:pt>
    <dgm:pt modelId="{A1237A24-1943-40A4-8DCF-E563C6EF059F}" type="parTrans" cxnId="{F0ACC064-DCDC-476A-A19D-D04C99130B73}">
      <dgm:prSet/>
      <dgm:spPr/>
      <dgm:t>
        <a:bodyPr/>
        <a:lstStyle/>
        <a:p>
          <a:endParaRPr lang="fr-FR"/>
        </a:p>
      </dgm:t>
    </dgm:pt>
    <dgm:pt modelId="{4D7EEB94-4CE9-4205-AC01-50B18A5E0FC8}" type="sibTrans" cxnId="{F0ACC064-DCDC-476A-A19D-D04C99130B73}">
      <dgm:prSet/>
      <dgm:spPr/>
      <dgm:t>
        <a:bodyPr/>
        <a:lstStyle/>
        <a:p>
          <a:endParaRPr lang="fr-FR"/>
        </a:p>
      </dgm:t>
    </dgm:pt>
    <dgm:pt modelId="{5985A0D8-B565-4837-825A-5FA474B86E7C}">
      <dgm:prSet phldrT="[Texte]"/>
      <dgm:spPr/>
      <dgm:t>
        <a:bodyPr/>
        <a:lstStyle/>
        <a:p>
          <a:r>
            <a:rPr lang="fr-FR" dirty="0" smtClean="0"/>
            <a:t>régulateur des données personnelles dans l’univers numérique</a:t>
          </a:r>
          <a:endParaRPr lang="fr-FR" dirty="0"/>
        </a:p>
      </dgm:t>
    </dgm:pt>
    <dgm:pt modelId="{2BC2416D-E2B9-4A4E-A9F3-CDC89CF1CDEA}" type="parTrans" cxnId="{22A79C74-7766-4A34-9220-BC8AA51B6F3E}">
      <dgm:prSet/>
      <dgm:spPr/>
      <dgm:t>
        <a:bodyPr/>
        <a:lstStyle/>
        <a:p>
          <a:endParaRPr lang="fr-FR"/>
        </a:p>
      </dgm:t>
    </dgm:pt>
    <dgm:pt modelId="{EF5D36F8-43BE-4652-B725-C3D5045F69A5}" type="sibTrans" cxnId="{22A79C74-7766-4A34-9220-BC8AA51B6F3E}">
      <dgm:prSet/>
      <dgm:spPr/>
      <dgm:t>
        <a:bodyPr/>
        <a:lstStyle/>
        <a:p>
          <a:endParaRPr lang="fr-FR"/>
        </a:p>
      </dgm:t>
    </dgm:pt>
    <dgm:pt modelId="{C317DDD9-7B8B-478B-94BC-5863C4850098}">
      <dgm:prSet phldrT="[Texte]"/>
      <dgm:spPr/>
      <dgm:t>
        <a:bodyPr/>
        <a:lstStyle/>
        <a:p>
          <a:r>
            <a:rPr lang="fr-FR" dirty="0" smtClean="0"/>
            <a:t>régulateur de l’audiovisuel. </a:t>
          </a:r>
          <a:endParaRPr lang="fr-FR" dirty="0"/>
        </a:p>
      </dgm:t>
    </dgm:pt>
    <dgm:pt modelId="{93D6D718-DFB2-41DE-825D-805ED547CC96}" type="parTrans" cxnId="{382B87A6-5BAA-4845-B080-78CC01E5D633}">
      <dgm:prSet/>
      <dgm:spPr/>
      <dgm:t>
        <a:bodyPr/>
        <a:lstStyle/>
        <a:p>
          <a:endParaRPr lang="fr-FR"/>
        </a:p>
      </dgm:t>
    </dgm:pt>
    <dgm:pt modelId="{DEDD98BF-593F-4FB6-BE9B-172E1394BA7A}" type="sibTrans" cxnId="{382B87A6-5BAA-4845-B080-78CC01E5D633}">
      <dgm:prSet/>
      <dgm:spPr/>
      <dgm:t>
        <a:bodyPr/>
        <a:lstStyle/>
        <a:p>
          <a:endParaRPr lang="fr-FR"/>
        </a:p>
      </dgm:t>
    </dgm:pt>
    <dgm:pt modelId="{95EE2CD1-79AD-40B5-B3CB-E14C913576CC}">
      <dgm:prSet phldrT="[Texte]"/>
      <dgm:spPr/>
      <dgm:t>
        <a:bodyPr/>
        <a:lstStyle/>
        <a:p>
          <a:r>
            <a:rPr lang="fr-FR" dirty="0" smtClean="0"/>
            <a:t>Créée en 2011 et inscrit dans la Constitution,</a:t>
          </a:r>
          <a:endParaRPr lang="fr-FR" dirty="0"/>
        </a:p>
      </dgm:t>
    </dgm:pt>
    <dgm:pt modelId="{40617650-98B7-40DB-AAD6-9489E024CDC9}" type="parTrans" cxnId="{93CB5428-65CA-4CE4-8C2B-8B764D24F362}">
      <dgm:prSet/>
      <dgm:spPr/>
      <dgm:t>
        <a:bodyPr/>
        <a:lstStyle/>
        <a:p>
          <a:endParaRPr lang="fr-FR"/>
        </a:p>
      </dgm:t>
    </dgm:pt>
    <dgm:pt modelId="{75018620-6BC2-48DF-A6D7-96E398C1BBA6}" type="sibTrans" cxnId="{93CB5428-65CA-4CE4-8C2B-8B764D24F362}">
      <dgm:prSet/>
      <dgm:spPr/>
      <dgm:t>
        <a:bodyPr/>
        <a:lstStyle/>
        <a:p>
          <a:endParaRPr lang="fr-FR"/>
        </a:p>
      </dgm:t>
    </dgm:pt>
    <dgm:pt modelId="{505391E0-062A-40E2-BD97-2ABA13DD5CE4}">
      <dgm:prSet/>
      <dgm:spPr/>
      <dgm:t>
        <a:bodyPr/>
        <a:lstStyle/>
        <a:p>
          <a:r>
            <a:rPr lang="fr-FR" dirty="0" smtClean="0"/>
            <a:t>Le Conseil Supérieur de l’</a:t>
          </a:r>
          <a:r>
            <a:rPr lang="fr-FR" dirty="0" err="1" smtClean="0"/>
            <a:t>Audivisuel</a:t>
          </a:r>
          <a:r>
            <a:rPr lang="fr-FR" dirty="0" smtClean="0"/>
            <a:t> </a:t>
          </a:r>
          <a:br>
            <a:rPr lang="fr-FR" dirty="0" smtClean="0"/>
          </a:br>
          <a:r>
            <a:rPr lang="fr-FR" dirty="0" smtClean="0"/>
            <a:t>(CSA)</a:t>
          </a:r>
          <a:endParaRPr lang="fr-FR" dirty="0"/>
        </a:p>
      </dgm:t>
    </dgm:pt>
    <dgm:pt modelId="{25970226-FD29-493F-AFA5-382E0681AA99}" type="parTrans" cxnId="{A0587348-C83C-4ADA-BC64-BACBBF0907A8}">
      <dgm:prSet/>
      <dgm:spPr/>
      <dgm:t>
        <a:bodyPr/>
        <a:lstStyle/>
        <a:p>
          <a:endParaRPr lang="fr-FR"/>
        </a:p>
      </dgm:t>
    </dgm:pt>
    <dgm:pt modelId="{CFD7498A-9528-46A9-92F2-828EF0E68069}" type="sibTrans" cxnId="{A0587348-C83C-4ADA-BC64-BACBBF0907A8}">
      <dgm:prSet/>
      <dgm:spPr/>
      <dgm:t>
        <a:bodyPr/>
        <a:lstStyle/>
        <a:p>
          <a:endParaRPr lang="fr-FR"/>
        </a:p>
      </dgm:t>
    </dgm:pt>
    <dgm:pt modelId="{3FB070E6-47F5-454A-846D-71F5416702AF}">
      <dgm:prSet phldrT="[Texte]"/>
      <dgm:spPr/>
      <dgm:t>
        <a:bodyPr/>
        <a:lstStyle/>
        <a:p>
          <a:r>
            <a:rPr lang="fr-FR" dirty="0" smtClean="0"/>
            <a:t>Le Défenseur des droits </a:t>
          </a:r>
          <a:endParaRPr lang="fr-FR" dirty="0"/>
        </a:p>
      </dgm:t>
    </dgm:pt>
    <dgm:pt modelId="{DCF78109-D5C3-465F-8550-1767FBDE2A7F}" type="parTrans" cxnId="{3565C9F1-78F6-4975-B2BF-97BE01D0E38C}">
      <dgm:prSet/>
      <dgm:spPr/>
      <dgm:t>
        <a:bodyPr/>
        <a:lstStyle/>
        <a:p>
          <a:endParaRPr lang="fr-FR"/>
        </a:p>
      </dgm:t>
    </dgm:pt>
    <dgm:pt modelId="{029F095F-977A-40E6-A311-D6320B3D22FB}" type="sibTrans" cxnId="{3565C9F1-78F6-4975-B2BF-97BE01D0E38C}">
      <dgm:prSet/>
      <dgm:spPr/>
      <dgm:t>
        <a:bodyPr/>
        <a:lstStyle/>
        <a:p>
          <a:endParaRPr lang="fr-FR"/>
        </a:p>
      </dgm:t>
    </dgm:pt>
    <dgm:pt modelId="{5CB4A84C-AB4D-45D7-A3A7-FC42F7C9E1C9}">
      <dgm:prSet phldrT="[Texte]"/>
      <dgm:spPr/>
      <dgm:t>
        <a:bodyPr/>
        <a:lstStyle/>
        <a:p>
          <a:r>
            <a:rPr lang="fr-FR" dirty="0" smtClean="0"/>
            <a:t> Le Contrôleur général s’attache en particulier aux conditions de détention, de rétention ou d’hospitalisation. </a:t>
          </a:r>
          <a:endParaRPr lang="fr-FR" dirty="0"/>
        </a:p>
      </dgm:t>
    </dgm:pt>
    <dgm:pt modelId="{B0726C29-A045-4FB9-91A6-B6384834B883}" type="parTrans" cxnId="{E262CD2C-8AC7-4195-9515-E20256F54AFC}">
      <dgm:prSet/>
      <dgm:spPr/>
      <dgm:t>
        <a:bodyPr/>
        <a:lstStyle/>
        <a:p>
          <a:endParaRPr lang="fr-FR"/>
        </a:p>
      </dgm:t>
    </dgm:pt>
    <dgm:pt modelId="{2F285AB2-D8A0-450D-9AF0-580F68191600}" type="sibTrans" cxnId="{E262CD2C-8AC7-4195-9515-E20256F54AFC}">
      <dgm:prSet/>
      <dgm:spPr/>
      <dgm:t>
        <a:bodyPr/>
        <a:lstStyle/>
        <a:p>
          <a:endParaRPr lang="fr-FR"/>
        </a:p>
      </dgm:t>
    </dgm:pt>
    <dgm:pt modelId="{4D2AEEF7-1156-4371-8060-CE70D828E876}">
      <dgm:prSet phldrT="[Texte]"/>
      <dgm:spPr/>
      <dgm:t>
        <a:bodyPr/>
        <a:lstStyle/>
        <a:p>
          <a:r>
            <a:rPr lang="fr-FR" dirty="0" smtClean="0"/>
            <a:t>Au service du respect des droits et de la liberté d’expression</a:t>
          </a:r>
          <a:endParaRPr lang="fr-FR" dirty="0"/>
        </a:p>
      </dgm:t>
    </dgm:pt>
    <dgm:pt modelId="{92C990E8-9729-4F15-BA54-6EE244067BAF}" type="parTrans" cxnId="{1B28DC9D-CDE2-4E1E-85F9-EEE2224D6F05}">
      <dgm:prSet/>
      <dgm:spPr/>
      <dgm:t>
        <a:bodyPr/>
        <a:lstStyle/>
        <a:p>
          <a:endParaRPr lang="fr-FR"/>
        </a:p>
      </dgm:t>
    </dgm:pt>
    <dgm:pt modelId="{5B8D4581-C5FF-47C8-8DB1-191C8061438D}" type="sibTrans" cxnId="{1B28DC9D-CDE2-4E1E-85F9-EEE2224D6F05}">
      <dgm:prSet/>
      <dgm:spPr/>
      <dgm:t>
        <a:bodyPr/>
        <a:lstStyle/>
        <a:p>
          <a:endParaRPr lang="fr-FR"/>
        </a:p>
      </dgm:t>
    </dgm:pt>
    <dgm:pt modelId="{729E7F9D-CA6A-412A-8CA6-63BB9372907A}">
      <dgm:prSet phldrT="[Texte]"/>
      <dgm:spPr/>
      <dgm:t>
        <a:bodyPr/>
        <a:lstStyle/>
        <a:p>
          <a:r>
            <a:rPr lang="fr-FR" dirty="0" smtClean="0"/>
            <a:t>Dans l’intérêt du public et des professionnels</a:t>
          </a:r>
          <a:endParaRPr lang="fr-FR" dirty="0"/>
        </a:p>
      </dgm:t>
    </dgm:pt>
    <dgm:pt modelId="{2010CB3C-D6A9-4DE4-915C-C25164E6E0A7}" type="parTrans" cxnId="{9821DB9E-0FB5-4ABA-9723-F0C2B582C0AD}">
      <dgm:prSet/>
      <dgm:spPr/>
      <dgm:t>
        <a:bodyPr/>
        <a:lstStyle/>
        <a:p>
          <a:endParaRPr lang="fr-FR"/>
        </a:p>
      </dgm:t>
    </dgm:pt>
    <dgm:pt modelId="{3B9D3C2F-7577-44B2-9CF9-ECA1F8B51FD6}" type="sibTrans" cxnId="{9821DB9E-0FB5-4ABA-9723-F0C2B582C0AD}">
      <dgm:prSet/>
      <dgm:spPr/>
      <dgm:t>
        <a:bodyPr/>
        <a:lstStyle/>
        <a:p>
          <a:endParaRPr lang="fr-FR"/>
        </a:p>
      </dgm:t>
    </dgm:pt>
    <dgm:pt modelId="{E7E4BFB6-91E1-44CE-8F11-114AB27D200B}">
      <dgm:prSet phldrT="[Texte]"/>
      <dgm:spPr/>
      <dgm:t>
        <a:bodyPr/>
        <a:lstStyle/>
        <a:p>
          <a:r>
            <a:rPr lang="fr-FR" dirty="0" smtClean="0"/>
            <a:t> Veille au respect des droits et des libertés dans différents domaines : usagers des services publics ; droits de l’enfant ; respect de la déontologie par les professionnels de la sécurité; ;  lutte contre les discriminations et la promotion de l’égalité ; L’orientation et la protection des lanceurs d’alerte. </a:t>
          </a:r>
          <a:endParaRPr lang="fr-FR" dirty="0"/>
        </a:p>
      </dgm:t>
    </dgm:pt>
    <dgm:pt modelId="{750CE902-978C-4033-91E2-933B1DB37A99}" type="parTrans" cxnId="{33D5BCBF-5F48-4F9C-9748-F6DFDC01F9FF}">
      <dgm:prSet/>
      <dgm:spPr/>
      <dgm:t>
        <a:bodyPr/>
        <a:lstStyle/>
        <a:p>
          <a:endParaRPr lang="fr-FR"/>
        </a:p>
      </dgm:t>
    </dgm:pt>
    <dgm:pt modelId="{09282CF7-5754-4517-9CD4-495813CE7410}" type="sibTrans" cxnId="{33D5BCBF-5F48-4F9C-9748-F6DFDC01F9FF}">
      <dgm:prSet/>
      <dgm:spPr/>
      <dgm:t>
        <a:bodyPr/>
        <a:lstStyle/>
        <a:p>
          <a:endParaRPr lang="fr-FR"/>
        </a:p>
      </dgm:t>
    </dgm:pt>
    <dgm:pt modelId="{946B928E-4165-4EE6-91B7-22BA1D9A757D}">
      <dgm:prSet phldrT="[Texte]"/>
      <dgm:spPr/>
      <dgm:t>
        <a:bodyPr/>
        <a:lstStyle/>
        <a:p>
          <a:r>
            <a:rPr lang="fr-FR" dirty="0" smtClean="0"/>
            <a:t>accompagne les professionnels dans leur mise en conformité</a:t>
          </a:r>
          <a:endParaRPr lang="fr-FR" dirty="0"/>
        </a:p>
      </dgm:t>
    </dgm:pt>
    <dgm:pt modelId="{21B4A5D0-7E74-4DBF-8E60-F3C664975059}" type="parTrans" cxnId="{0FC2023F-1A2E-4E8B-AD49-3ADC32243387}">
      <dgm:prSet/>
      <dgm:spPr/>
    </dgm:pt>
    <dgm:pt modelId="{CC89CBF0-6AB0-4B23-A4D1-94F67056EBC6}" type="sibTrans" cxnId="{0FC2023F-1A2E-4E8B-AD49-3ADC32243387}">
      <dgm:prSet/>
      <dgm:spPr/>
    </dgm:pt>
    <dgm:pt modelId="{2B79CBBD-F58B-46A4-B467-B125F2923B7F}">
      <dgm:prSet phldrT="[Texte]"/>
      <dgm:spPr/>
      <dgm:t>
        <a:bodyPr/>
        <a:lstStyle/>
        <a:p>
          <a:r>
            <a:rPr lang="fr-FR" dirty="0" smtClean="0"/>
            <a:t>aide les particuliers à faire valoir leurs droits relatifs à l’utilisation de leurs données personnelles.  </a:t>
          </a:r>
          <a:endParaRPr lang="fr-FR" dirty="0"/>
        </a:p>
      </dgm:t>
    </dgm:pt>
    <dgm:pt modelId="{8696BFFC-F5A6-49C9-A523-4AE8200D91A8}" type="parTrans" cxnId="{EF53ECAE-F7BE-4347-930B-A970E5967CDE}">
      <dgm:prSet/>
      <dgm:spPr/>
    </dgm:pt>
    <dgm:pt modelId="{A8ABC802-20C8-453D-B71B-873BCA421F76}" type="sibTrans" cxnId="{EF53ECAE-F7BE-4347-930B-A970E5967CDE}">
      <dgm:prSet/>
      <dgm:spPr/>
    </dgm:pt>
    <dgm:pt modelId="{78DAD584-8440-4587-8DD8-BBB3778CB77C}" type="pres">
      <dgm:prSet presAssocID="{FC64725C-FC80-48C3-BA31-C33B7C09D577}" presName="Name0" presStyleCnt="0">
        <dgm:presLayoutVars>
          <dgm:dir/>
          <dgm:animLvl val="lvl"/>
          <dgm:resizeHandles val="exact"/>
        </dgm:presLayoutVars>
      </dgm:prSet>
      <dgm:spPr/>
    </dgm:pt>
    <dgm:pt modelId="{DF75FC9E-78FE-47EF-82D9-BBC723C7AF6C}" type="pres">
      <dgm:prSet presAssocID="{838B4349-DDA6-4BC6-A705-B0DE0F449B18}" presName="composite" presStyleCnt="0"/>
      <dgm:spPr/>
    </dgm:pt>
    <dgm:pt modelId="{63025C2E-3735-4061-9794-1A94437DD796}" type="pres">
      <dgm:prSet presAssocID="{838B4349-DDA6-4BC6-A705-B0DE0F449B18}" presName="parTx" presStyleLbl="alignNode1" presStyleIdx="0" presStyleCnt="4">
        <dgm:presLayoutVars>
          <dgm:chMax val="0"/>
          <dgm:chPref val="0"/>
          <dgm:bulletEnabled val="1"/>
        </dgm:presLayoutVars>
      </dgm:prSet>
      <dgm:spPr/>
      <dgm:t>
        <a:bodyPr/>
        <a:lstStyle/>
        <a:p>
          <a:endParaRPr lang="fr-FR"/>
        </a:p>
      </dgm:t>
    </dgm:pt>
    <dgm:pt modelId="{1EF1E1DF-8B49-4D3F-8BDC-4CDCD40F60C8}" type="pres">
      <dgm:prSet presAssocID="{838B4349-DDA6-4BC6-A705-B0DE0F449B18}" presName="desTx" presStyleLbl="alignAccFollowNode1" presStyleIdx="0" presStyleCnt="4">
        <dgm:presLayoutVars>
          <dgm:bulletEnabled val="1"/>
        </dgm:presLayoutVars>
      </dgm:prSet>
      <dgm:spPr/>
      <dgm:t>
        <a:bodyPr/>
        <a:lstStyle/>
        <a:p>
          <a:endParaRPr lang="fr-FR"/>
        </a:p>
      </dgm:t>
    </dgm:pt>
    <dgm:pt modelId="{83EF3251-5987-4B4D-AAA2-9475E3AE2C7E}" type="pres">
      <dgm:prSet presAssocID="{B170574A-87B1-491C-BAB8-62AAAB3DF20F}" presName="space" presStyleCnt="0"/>
      <dgm:spPr/>
    </dgm:pt>
    <dgm:pt modelId="{A7AD401D-5320-4ED3-9CE9-0EB17C80D023}" type="pres">
      <dgm:prSet presAssocID="{7274883B-0EEE-40CA-B2DE-2A0E86123F42}" presName="composite" presStyleCnt="0"/>
      <dgm:spPr/>
    </dgm:pt>
    <dgm:pt modelId="{8D8DF0F5-872A-4FBE-9E35-E7A43C9C148F}" type="pres">
      <dgm:prSet presAssocID="{7274883B-0EEE-40CA-B2DE-2A0E86123F42}" presName="parTx" presStyleLbl="alignNode1" presStyleIdx="1" presStyleCnt="4">
        <dgm:presLayoutVars>
          <dgm:chMax val="0"/>
          <dgm:chPref val="0"/>
          <dgm:bulletEnabled val="1"/>
        </dgm:presLayoutVars>
      </dgm:prSet>
      <dgm:spPr/>
      <dgm:t>
        <a:bodyPr/>
        <a:lstStyle/>
        <a:p>
          <a:endParaRPr lang="fr-FR"/>
        </a:p>
      </dgm:t>
    </dgm:pt>
    <dgm:pt modelId="{79570BE7-63E0-46B6-8377-776A928F4806}" type="pres">
      <dgm:prSet presAssocID="{7274883B-0EEE-40CA-B2DE-2A0E86123F42}" presName="desTx" presStyleLbl="alignAccFollowNode1" presStyleIdx="1" presStyleCnt="4">
        <dgm:presLayoutVars>
          <dgm:bulletEnabled val="1"/>
        </dgm:presLayoutVars>
      </dgm:prSet>
      <dgm:spPr/>
      <dgm:t>
        <a:bodyPr/>
        <a:lstStyle/>
        <a:p>
          <a:endParaRPr lang="fr-FR"/>
        </a:p>
      </dgm:t>
    </dgm:pt>
    <dgm:pt modelId="{69328DFF-D846-495D-96A8-59B410FD2C96}" type="pres">
      <dgm:prSet presAssocID="{4D7EEB94-4CE9-4205-AC01-50B18A5E0FC8}" presName="space" presStyleCnt="0"/>
      <dgm:spPr/>
    </dgm:pt>
    <dgm:pt modelId="{6D119681-27C8-457F-8C7F-26871BEE35DB}" type="pres">
      <dgm:prSet presAssocID="{505391E0-062A-40E2-BD97-2ABA13DD5CE4}" presName="composite" presStyleCnt="0"/>
      <dgm:spPr/>
    </dgm:pt>
    <dgm:pt modelId="{B95CDACF-4DC0-4065-8E9A-BB42D193D281}" type="pres">
      <dgm:prSet presAssocID="{505391E0-062A-40E2-BD97-2ABA13DD5CE4}" presName="parTx" presStyleLbl="alignNode1" presStyleIdx="2" presStyleCnt="4">
        <dgm:presLayoutVars>
          <dgm:chMax val="0"/>
          <dgm:chPref val="0"/>
          <dgm:bulletEnabled val="1"/>
        </dgm:presLayoutVars>
      </dgm:prSet>
      <dgm:spPr/>
      <dgm:t>
        <a:bodyPr/>
        <a:lstStyle/>
        <a:p>
          <a:endParaRPr lang="fr-FR"/>
        </a:p>
      </dgm:t>
    </dgm:pt>
    <dgm:pt modelId="{796C8DB6-064C-4ADC-BFE5-018E1E6D1CDF}" type="pres">
      <dgm:prSet presAssocID="{505391E0-062A-40E2-BD97-2ABA13DD5CE4}" presName="desTx" presStyleLbl="alignAccFollowNode1" presStyleIdx="2" presStyleCnt="4">
        <dgm:presLayoutVars>
          <dgm:bulletEnabled val="1"/>
        </dgm:presLayoutVars>
      </dgm:prSet>
      <dgm:spPr/>
      <dgm:t>
        <a:bodyPr/>
        <a:lstStyle/>
        <a:p>
          <a:endParaRPr lang="fr-FR"/>
        </a:p>
      </dgm:t>
    </dgm:pt>
    <dgm:pt modelId="{3167403E-63AB-4A3F-A00E-A79BC5A94AEC}" type="pres">
      <dgm:prSet presAssocID="{CFD7498A-9528-46A9-92F2-828EF0E68069}" presName="space" presStyleCnt="0"/>
      <dgm:spPr/>
    </dgm:pt>
    <dgm:pt modelId="{5CA63D00-31DE-40BD-A25B-845BFC33840D}" type="pres">
      <dgm:prSet presAssocID="{3FB070E6-47F5-454A-846D-71F5416702AF}" presName="composite" presStyleCnt="0"/>
      <dgm:spPr/>
    </dgm:pt>
    <dgm:pt modelId="{344AF59C-A622-48EE-A451-7507F59E2286}" type="pres">
      <dgm:prSet presAssocID="{3FB070E6-47F5-454A-846D-71F5416702AF}" presName="parTx" presStyleLbl="alignNode1" presStyleIdx="3" presStyleCnt="4">
        <dgm:presLayoutVars>
          <dgm:chMax val="0"/>
          <dgm:chPref val="0"/>
          <dgm:bulletEnabled val="1"/>
        </dgm:presLayoutVars>
      </dgm:prSet>
      <dgm:spPr/>
      <dgm:t>
        <a:bodyPr/>
        <a:lstStyle/>
        <a:p>
          <a:endParaRPr lang="fr-FR"/>
        </a:p>
      </dgm:t>
    </dgm:pt>
    <dgm:pt modelId="{7DB8A9A3-AECC-44F2-B085-B8A879BE89A0}" type="pres">
      <dgm:prSet presAssocID="{3FB070E6-47F5-454A-846D-71F5416702AF}" presName="desTx" presStyleLbl="alignAccFollowNode1" presStyleIdx="3" presStyleCnt="4">
        <dgm:presLayoutVars>
          <dgm:bulletEnabled val="1"/>
        </dgm:presLayoutVars>
      </dgm:prSet>
      <dgm:spPr/>
      <dgm:t>
        <a:bodyPr/>
        <a:lstStyle/>
        <a:p>
          <a:endParaRPr lang="fr-FR"/>
        </a:p>
      </dgm:t>
    </dgm:pt>
  </dgm:ptLst>
  <dgm:cxnLst>
    <dgm:cxn modelId="{FFFBDE74-BCFF-449B-8284-5FF76813EB0B}" type="presOf" srcId="{946B928E-4165-4EE6-91B7-22BA1D9A757D}" destId="{79570BE7-63E0-46B6-8377-776A928F4806}" srcOrd="0" destOrd="1" presId="urn:microsoft.com/office/officeart/2005/8/layout/hList1"/>
    <dgm:cxn modelId="{F0ACC064-DCDC-476A-A19D-D04C99130B73}" srcId="{FC64725C-FC80-48C3-BA31-C33B7C09D577}" destId="{7274883B-0EEE-40CA-B2DE-2A0E86123F42}" srcOrd="1" destOrd="0" parTransId="{A1237A24-1943-40A4-8DCF-E563C6EF059F}" sibTransId="{4D7EEB94-4CE9-4205-AC01-50B18A5E0FC8}"/>
    <dgm:cxn modelId="{71889651-3DC6-4E1D-AB1E-49E3A62C9ECF}" srcId="{FC64725C-FC80-48C3-BA31-C33B7C09D577}" destId="{838B4349-DDA6-4BC6-A705-B0DE0F449B18}" srcOrd="0" destOrd="0" parTransId="{6BD5DB1A-BD4F-453D-B9BE-240EAF2D0097}" sibTransId="{B170574A-87B1-491C-BAB8-62AAAB3DF20F}"/>
    <dgm:cxn modelId="{D4513A16-46D1-4711-95DF-7261724E0FE9}" type="presOf" srcId="{5901EF72-7464-422C-A18D-A13BF0142BBA}" destId="{1EF1E1DF-8B49-4D3F-8BDC-4CDCD40F60C8}" srcOrd="0" destOrd="0" presId="urn:microsoft.com/office/officeart/2005/8/layout/hList1"/>
    <dgm:cxn modelId="{A0587348-C83C-4ADA-BC64-BACBBF0907A8}" srcId="{FC64725C-FC80-48C3-BA31-C33B7C09D577}" destId="{505391E0-062A-40E2-BD97-2ABA13DD5CE4}" srcOrd="2" destOrd="0" parTransId="{25970226-FD29-493F-AFA5-382E0681AA99}" sibTransId="{CFD7498A-9528-46A9-92F2-828EF0E68069}"/>
    <dgm:cxn modelId="{93CB5428-65CA-4CE4-8C2B-8B764D24F362}" srcId="{3FB070E6-47F5-454A-846D-71F5416702AF}" destId="{95EE2CD1-79AD-40B5-B3CB-E14C913576CC}" srcOrd="0" destOrd="0" parTransId="{40617650-98B7-40DB-AAD6-9489E024CDC9}" sibTransId="{75018620-6BC2-48DF-A6D7-96E398C1BBA6}"/>
    <dgm:cxn modelId="{EF53ECAE-F7BE-4347-930B-A970E5967CDE}" srcId="{7274883B-0EEE-40CA-B2DE-2A0E86123F42}" destId="{2B79CBBD-F58B-46A4-B467-B125F2923B7F}" srcOrd="2" destOrd="0" parTransId="{8696BFFC-F5A6-49C9-A523-4AE8200D91A8}" sibTransId="{A8ABC802-20C8-453D-B71B-873BCA421F76}"/>
    <dgm:cxn modelId="{1B28DC9D-CDE2-4E1E-85F9-EEE2224D6F05}" srcId="{505391E0-062A-40E2-BD97-2ABA13DD5CE4}" destId="{4D2AEEF7-1156-4371-8060-CE70D828E876}" srcOrd="1" destOrd="0" parTransId="{92C990E8-9729-4F15-BA54-6EE244067BAF}" sibTransId="{5B8D4581-C5FF-47C8-8DB1-191C8061438D}"/>
    <dgm:cxn modelId="{33D5BCBF-5F48-4F9C-9748-F6DFDC01F9FF}" srcId="{3FB070E6-47F5-454A-846D-71F5416702AF}" destId="{E7E4BFB6-91E1-44CE-8F11-114AB27D200B}" srcOrd="1" destOrd="0" parTransId="{750CE902-978C-4033-91E2-933B1DB37A99}" sibTransId="{09282CF7-5754-4517-9CD4-495813CE7410}"/>
    <dgm:cxn modelId="{B260C5B1-5EE3-486F-A1EB-0FB0D1C5CD7B}" type="presOf" srcId="{95EE2CD1-79AD-40B5-B3CB-E14C913576CC}" destId="{7DB8A9A3-AECC-44F2-B085-B8A879BE89A0}" srcOrd="0" destOrd="0" presId="urn:microsoft.com/office/officeart/2005/8/layout/hList1"/>
    <dgm:cxn modelId="{121B1F76-B8EE-4BE6-8B0B-DC4C3C1597C3}" type="presOf" srcId="{729E7F9D-CA6A-412A-8CA6-63BB9372907A}" destId="{796C8DB6-064C-4ADC-BFE5-018E1E6D1CDF}" srcOrd="0" destOrd="2" presId="urn:microsoft.com/office/officeart/2005/8/layout/hList1"/>
    <dgm:cxn modelId="{6AC3CDEB-0C5A-45A8-BB31-650B7E32E7BC}" type="presOf" srcId="{838B4349-DDA6-4BC6-A705-B0DE0F449B18}" destId="{63025C2E-3735-4061-9794-1A94437DD796}" srcOrd="0" destOrd="0" presId="urn:microsoft.com/office/officeart/2005/8/layout/hList1"/>
    <dgm:cxn modelId="{D1AE59A9-E363-4709-98AA-8480E137C9F5}" type="presOf" srcId="{505391E0-062A-40E2-BD97-2ABA13DD5CE4}" destId="{B95CDACF-4DC0-4065-8E9A-BB42D193D281}" srcOrd="0" destOrd="0" presId="urn:microsoft.com/office/officeart/2005/8/layout/hList1"/>
    <dgm:cxn modelId="{9821DB9E-0FB5-4ABA-9723-F0C2B582C0AD}" srcId="{505391E0-062A-40E2-BD97-2ABA13DD5CE4}" destId="{729E7F9D-CA6A-412A-8CA6-63BB9372907A}" srcOrd="2" destOrd="0" parTransId="{2010CB3C-D6A9-4DE4-915C-C25164E6E0A7}" sibTransId="{3B9D3C2F-7577-44B2-9CF9-ECA1F8B51FD6}"/>
    <dgm:cxn modelId="{49230D66-917C-4CAD-AF65-80BE13C80FC0}" type="presOf" srcId="{5CB4A84C-AB4D-45D7-A3A7-FC42F7C9E1C9}" destId="{1EF1E1DF-8B49-4D3F-8BDC-4CDCD40F60C8}" srcOrd="0" destOrd="1" presId="urn:microsoft.com/office/officeart/2005/8/layout/hList1"/>
    <dgm:cxn modelId="{BF610A12-EA3D-4B04-B71B-6DC1D3D575CE}" type="presOf" srcId="{4D2AEEF7-1156-4371-8060-CE70D828E876}" destId="{796C8DB6-064C-4ADC-BFE5-018E1E6D1CDF}" srcOrd="0" destOrd="1" presId="urn:microsoft.com/office/officeart/2005/8/layout/hList1"/>
    <dgm:cxn modelId="{AD842C8A-96FC-4B8F-B3EE-D0E931C53412}" type="presOf" srcId="{E7E4BFB6-91E1-44CE-8F11-114AB27D200B}" destId="{7DB8A9A3-AECC-44F2-B085-B8A879BE89A0}" srcOrd="0" destOrd="1" presId="urn:microsoft.com/office/officeart/2005/8/layout/hList1"/>
    <dgm:cxn modelId="{E262CD2C-8AC7-4195-9515-E20256F54AFC}" srcId="{838B4349-DDA6-4BC6-A705-B0DE0F449B18}" destId="{5CB4A84C-AB4D-45D7-A3A7-FC42F7C9E1C9}" srcOrd="1" destOrd="0" parTransId="{B0726C29-A045-4FB9-91A6-B6384834B883}" sibTransId="{2F285AB2-D8A0-450D-9AF0-580F68191600}"/>
    <dgm:cxn modelId="{0FC2023F-1A2E-4E8B-AD49-3ADC32243387}" srcId="{7274883B-0EEE-40CA-B2DE-2A0E86123F42}" destId="{946B928E-4165-4EE6-91B7-22BA1D9A757D}" srcOrd="1" destOrd="0" parTransId="{21B4A5D0-7E74-4DBF-8E60-F3C664975059}" sibTransId="{CC89CBF0-6AB0-4B23-A4D1-94F67056EBC6}"/>
    <dgm:cxn modelId="{39CB1B98-9840-455E-A30E-45656FFA1DF3}" srcId="{838B4349-DDA6-4BC6-A705-B0DE0F449B18}" destId="{5901EF72-7464-422C-A18D-A13BF0142BBA}" srcOrd="0" destOrd="0" parTransId="{8CF12BFD-B99D-4D2B-85C8-10B02EFBD6C1}" sibTransId="{06BB7DDB-B82C-49AD-91E0-009BB334A55C}"/>
    <dgm:cxn modelId="{382B87A6-5BAA-4845-B080-78CC01E5D633}" srcId="{505391E0-062A-40E2-BD97-2ABA13DD5CE4}" destId="{C317DDD9-7B8B-478B-94BC-5863C4850098}" srcOrd="0" destOrd="0" parTransId="{93D6D718-DFB2-41DE-825D-805ED547CC96}" sibTransId="{DEDD98BF-593F-4FB6-BE9B-172E1394BA7A}"/>
    <dgm:cxn modelId="{7059BDD2-A9FE-4769-A45B-F8E3945396CD}" type="presOf" srcId="{7274883B-0EEE-40CA-B2DE-2A0E86123F42}" destId="{8D8DF0F5-872A-4FBE-9E35-E7A43C9C148F}" srcOrd="0" destOrd="0" presId="urn:microsoft.com/office/officeart/2005/8/layout/hList1"/>
    <dgm:cxn modelId="{3565C9F1-78F6-4975-B2BF-97BE01D0E38C}" srcId="{FC64725C-FC80-48C3-BA31-C33B7C09D577}" destId="{3FB070E6-47F5-454A-846D-71F5416702AF}" srcOrd="3" destOrd="0" parTransId="{DCF78109-D5C3-465F-8550-1767FBDE2A7F}" sibTransId="{029F095F-977A-40E6-A311-D6320B3D22FB}"/>
    <dgm:cxn modelId="{66B74BA0-5464-4DBD-AB25-343BF21C2951}" type="presOf" srcId="{FC64725C-FC80-48C3-BA31-C33B7C09D577}" destId="{78DAD584-8440-4587-8DD8-BBB3778CB77C}" srcOrd="0" destOrd="0" presId="urn:microsoft.com/office/officeart/2005/8/layout/hList1"/>
    <dgm:cxn modelId="{055E1AD5-F3DD-49EE-A174-8FCA607DC3B2}" type="presOf" srcId="{5985A0D8-B565-4837-825A-5FA474B86E7C}" destId="{79570BE7-63E0-46B6-8377-776A928F4806}" srcOrd="0" destOrd="0" presId="urn:microsoft.com/office/officeart/2005/8/layout/hList1"/>
    <dgm:cxn modelId="{6823FD53-1ED5-439D-9A31-93F64111E283}" type="presOf" srcId="{3FB070E6-47F5-454A-846D-71F5416702AF}" destId="{344AF59C-A622-48EE-A451-7507F59E2286}" srcOrd="0" destOrd="0" presId="urn:microsoft.com/office/officeart/2005/8/layout/hList1"/>
    <dgm:cxn modelId="{794AF94E-D8DD-486F-AAC9-40E7A0A25299}" type="presOf" srcId="{2B79CBBD-F58B-46A4-B467-B125F2923B7F}" destId="{79570BE7-63E0-46B6-8377-776A928F4806}" srcOrd="0" destOrd="2" presId="urn:microsoft.com/office/officeart/2005/8/layout/hList1"/>
    <dgm:cxn modelId="{2F6A6306-64BF-441A-81F6-D70BB9B1225E}" type="presOf" srcId="{C317DDD9-7B8B-478B-94BC-5863C4850098}" destId="{796C8DB6-064C-4ADC-BFE5-018E1E6D1CDF}" srcOrd="0" destOrd="0" presId="urn:microsoft.com/office/officeart/2005/8/layout/hList1"/>
    <dgm:cxn modelId="{22A79C74-7766-4A34-9220-BC8AA51B6F3E}" srcId="{7274883B-0EEE-40CA-B2DE-2A0E86123F42}" destId="{5985A0D8-B565-4837-825A-5FA474B86E7C}" srcOrd="0" destOrd="0" parTransId="{2BC2416D-E2B9-4A4E-A9F3-CDC89CF1CDEA}" sibTransId="{EF5D36F8-43BE-4652-B725-C3D5045F69A5}"/>
    <dgm:cxn modelId="{BBB31A50-27C9-44D5-8AD8-01566D6B076B}" type="presParOf" srcId="{78DAD584-8440-4587-8DD8-BBB3778CB77C}" destId="{DF75FC9E-78FE-47EF-82D9-BBC723C7AF6C}" srcOrd="0" destOrd="0" presId="urn:microsoft.com/office/officeart/2005/8/layout/hList1"/>
    <dgm:cxn modelId="{7D2569EE-A529-4C7B-9265-8B944C83E045}" type="presParOf" srcId="{DF75FC9E-78FE-47EF-82D9-BBC723C7AF6C}" destId="{63025C2E-3735-4061-9794-1A94437DD796}" srcOrd="0" destOrd="0" presId="urn:microsoft.com/office/officeart/2005/8/layout/hList1"/>
    <dgm:cxn modelId="{E05BE214-C63D-4C03-9A35-54ED75F0E828}" type="presParOf" srcId="{DF75FC9E-78FE-47EF-82D9-BBC723C7AF6C}" destId="{1EF1E1DF-8B49-4D3F-8BDC-4CDCD40F60C8}" srcOrd="1" destOrd="0" presId="urn:microsoft.com/office/officeart/2005/8/layout/hList1"/>
    <dgm:cxn modelId="{0AEE8996-FD73-426D-A5D0-26435930FAF0}" type="presParOf" srcId="{78DAD584-8440-4587-8DD8-BBB3778CB77C}" destId="{83EF3251-5987-4B4D-AAA2-9475E3AE2C7E}" srcOrd="1" destOrd="0" presId="urn:microsoft.com/office/officeart/2005/8/layout/hList1"/>
    <dgm:cxn modelId="{AF3CA6D7-0537-4DA9-A445-6C1D9F5151AF}" type="presParOf" srcId="{78DAD584-8440-4587-8DD8-BBB3778CB77C}" destId="{A7AD401D-5320-4ED3-9CE9-0EB17C80D023}" srcOrd="2" destOrd="0" presId="urn:microsoft.com/office/officeart/2005/8/layout/hList1"/>
    <dgm:cxn modelId="{37ACA6EA-6272-4893-B9DF-375723BEC4A1}" type="presParOf" srcId="{A7AD401D-5320-4ED3-9CE9-0EB17C80D023}" destId="{8D8DF0F5-872A-4FBE-9E35-E7A43C9C148F}" srcOrd="0" destOrd="0" presId="urn:microsoft.com/office/officeart/2005/8/layout/hList1"/>
    <dgm:cxn modelId="{22946B31-F319-4AF1-96D9-BFD83FA57D3B}" type="presParOf" srcId="{A7AD401D-5320-4ED3-9CE9-0EB17C80D023}" destId="{79570BE7-63E0-46B6-8377-776A928F4806}" srcOrd="1" destOrd="0" presId="urn:microsoft.com/office/officeart/2005/8/layout/hList1"/>
    <dgm:cxn modelId="{C6D42081-8DAB-4D38-A959-CCBAFA4FEA59}" type="presParOf" srcId="{78DAD584-8440-4587-8DD8-BBB3778CB77C}" destId="{69328DFF-D846-495D-96A8-59B410FD2C96}" srcOrd="3" destOrd="0" presId="urn:microsoft.com/office/officeart/2005/8/layout/hList1"/>
    <dgm:cxn modelId="{96BD4A49-83BE-4261-9C0E-DFBAC78C2AD7}" type="presParOf" srcId="{78DAD584-8440-4587-8DD8-BBB3778CB77C}" destId="{6D119681-27C8-457F-8C7F-26871BEE35DB}" srcOrd="4" destOrd="0" presId="urn:microsoft.com/office/officeart/2005/8/layout/hList1"/>
    <dgm:cxn modelId="{716519F9-59DF-4212-A5D6-2CCD653E05D7}" type="presParOf" srcId="{6D119681-27C8-457F-8C7F-26871BEE35DB}" destId="{B95CDACF-4DC0-4065-8E9A-BB42D193D281}" srcOrd="0" destOrd="0" presId="urn:microsoft.com/office/officeart/2005/8/layout/hList1"/>
    <dgm:cxn modelId="{E11FBF13-323C-4C08-841F-C83035F69E8D}" type="presParOf" srcId="{6D119681-27C8-457F-8C7F-26871BEE35DB}" destId="{796C8DB6-064C-4ADC-BFE5-018E1E6D1CDF}" srcOrd="1" destOrd="0" presId="urn:microsoft.com/office/officeart/2005/8/layout/hList1"/>
    <dgm:cxn modelId="{977E2F6F-96FC-48CC-AD59-D370FCE8F140}" type="presParOf" srcId="{78DAD584-8440-4587-8DD8-BBB3778CB77C}" destId="{3167403E-63AB-4A3F-A00E-A79BC5A94AEC}" srcOrd="5" destOrd="0" presId="urn:microsoft.com/office/officeart/2005/8/layout/hList1"/>
    <dgm:cxn modelId="{AA524CB5-1142-422D-8370-2BEDAB1F870D}" type="presParOf" srcId="{78DAD584-8440-4587-8DD8-BBB3778CB77C}" destId="{5CA63D00-31DE-40BD-A25B-845BFC33840D}" srcOrd="6" destOrd="0" presId="urn:microsoft.com/office/officeart/2005/8/layout/hList1"/>
    <dgm:cxn modelId="{43349EF9-868E-4991-851F-F04F8E3559DE}" type="presParOf" srcId="{5CA63D00-31DE-40BD-A25B-845BFC33840D}" destId="{344AF59C-A622-48EE-A451-7507F59E2286}" srcOrd="0" destOrd="0" presId="urn:microsoft.com/office/officeart/2005/8/layout/hList1"/>
    <dgm:cxn modelId="{F7CB49AF-47FD-4DBC-ABE8-ED4E656B983F}" type="presParOf" srcId="{5CA63D00-31DE-40BD-A25B-845BFC33840D}" destId="{7DB8A9A3-AECC-44F2-B085-B8A879BE89A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25C2E-3735-4061-9794-1A94437DD796}">
      <dsp:nvSpPr>
        <dsp:cNvPr id="0" name=""/>
        <dsp:cNvSpPr/>
      </dsp:nvSpPr>
      <dsp:spPr>
        <a:xfrm>
          <a:off x="4364" y="462369"/>
          <a:ext cx="2624364" cy="1027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fr-FR" sz="1600" kern="1200" dirty="0" smtClean="0"/>
            <a:t>Le Contrôleur général des lieux de privation de liberté  (CGPL)</a:t>
          </a:r>
          <a:endParaRPr lang="fr-FR" sz="1600" kern="1200" dirty="0"/>
        </a:p>
      </dsp:txBody>
      <dsp:txXfrm>
        <a:off x="4364" y="462369"/>
        <a:ext cx="2624364" cy="1027315"/>
      </dsp:txXfrm>
    </dsp:sp>
    <dsp:sp modelId="{1EF1E1DF-8B49-4D3F-8BDC-4CDCD40F60C8}">
      <dsp:nvSpPr>
        <dsp:cNvPr id="0" name=""/>
        <dsp:cNvSpPr/>
      </dsp:nvSpPr>
      <dsp:spPr>
        <a:xfrm>
          <a:off x="4364" y="1489684"/>
          <a:ext cx="2624364" cy="36398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smtClean="0"/>
            <a:t>veille à ce que les personnes privées de liberté soient traitées avec humanité et dans le respect de la dignité inhérente à la personne humaine.</a:t>
          </a:r>
          <a:endParaRPr lang="fr-FR" sz="1600" kern="1200" dirty="0"/>
        </a:p>
        <a:p>
          <a:pPr marL="171450" lvl="1" indent="-171450" algn="l" defTabSz="711200">
            <a:lnSpc>
              <a:spcPct val="90000"/>
            </a:lnSpc>
            <a:spcBef>
              <a:spcPct val="0"/>
            </a:spcBef>
            <a:spcAft>
              <a:spcPct val="15000"/>
            </a:spcAft>
            <a:buChar char="••"/>
          </a:pPr>
          <a:r>
            <a:rPr lang="fr-FR" sz="1600" kern="1200" dirty="0" smtClean="0"/>
            <a:t> Le Contrôleur général s’attache en particulier aux conditions de détention, de rétention ou d’hospitalisation. </a:t>
          </a:r>
          <a:endParaRPr lang="fr-FR" sz="1600" kern="1200" dirty="0"/>
        </a:p>
      </dsp:txBody>
      <dsp:txXfrm>
        <a:off x="4364" y="1489684"/>
        <a:ext cx="2624364" cy="3639870"/>
      </dsp:txXfrm>
    </dsp:sp>
    <dsp:sp modelId="{8D8DF0F5-872A-4FBE-9E35-E7A43C9C148F}">
      <dsp:nvSpPr>
        <dsp:cNvPr id="0" name=""/>
        <dsp:cNvSpPr/>
      </dsp:nvSpPr>
      <dsp:spPr>
        <a:xfrm>
          <a:off x="2996139" y="462369"/>
          <a:ext cx="2624364" cy="1027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fr-FR" sz="1600" kern="1200" dirty="0" smtClean="0"/>
            <a:t>la Commission Nationale de l'Informatique et des Libertés </a:t>
          </a:r>
          <a:br>
            <a:rPr lang="fr-FR" sz="1600" kern="1200" dirty="0" smtClean="0"/>
          </a:br>
          <a:r>
            <a:rPr lang="fr-FR" sz="1600" kern="1200" dirty="0" smtClean="0"/>
            <a:t>(CNIL) </a:t>
          </a:r>
          <a:endParaRPr lang="fr-FR" sz="1600" kern="1200" dirty="0"/>
        </a:p>
      </dsp:txBody>
      <dsp:txXfrm>
        <a:off x="2996139" y="462369"/>
        <a:ext cx="2624364" cy="1027315"/>
      </dsp:txXfrm>
    </dsp:sp>
    <dsp:sp modelId="{79570BE7-63E0-46B6-8377-776A928F4806}">
      <dsp:nvSpPr>
        <dsp:cNvPr id="0" name=""/>
        <dsp:cNvSpPr/>
      </dsp:nvSpPr>
      <dsp:spPr>
        <a:xfrm>
          <a:off x="2996139" y="1489684"/>
          <a:ext cx="2624364" cy="36398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smtClean="0"/>
            <a:t>régulateur des données personnelles dans l’univers numérique</a:t>
          </a:r>
          <a:endParaRPr lang="fr-FR" sz="1600" kern="1200" dirty="0"/>
        </a:p>
        <a:p>
          <a:pPr marL="171450" lvl="1" indent="-171450" algn="l" defTabSz="711200">
            <a:lnSpc>
              <a:spcPct val="90000"/>
            </a:lnSpc>
            <a:spcBef>
              <a:spcPct val="0"/>
            </a:spcBef>
            <a:spcAft>
              <a:spcPct val="15000"/>
            </a:spcAft>
            <a:buChar char="••"/>
          </a:pPr>
          <a:r>
            <a:rPr lang="fr-FR" sz="1600" kern="1200" dirty="0" smtClean="0"/>
            <a:t>accompagne les professionnels dans leur mise en conformité</a:t>
          </a:r>
          <a:endParaRPr lang="fr-FR" sz="1600" kern="1200" dirty="0"/>
        </a:p>
        <a:p>
          <a:pPr marL="171450" lvl="1" indent="-171450" algn="l" defTabSz="711200">
            <a:lnSpc>
              <a:spcPct val="90000"/>
            </a:lnSpc>
            <a:spcBef>
              <a:spcPct val="0"/>
            </a:spcBef>
            <a:spcAft>
              <a:spcPct val="15000"/>
            </a:spcAft>
            <a:buChar char="••"/>
          </a:pPr>
          <a:r>
            <a:rPr lang="fr-FR" sz="1600" kern="1200" dirty="0" smtClean="0"/>
            <a:t>aide les particuliers à faire valoir leurs droits relatifs à l’utilisation de leurs données personnelles.  </a:t>
          </a:r>
          <a:endParaRPr lang="fr-FR" sz="1600" kern="1200" dirty="0"/>
        </a:p>
      </dsp:txBody>
      <dsp:txXfrm>
        <a:off x="2996139" y="1489684"/>
        <a:ext cx="2624364" cy="3639870"/>
      </dsp:txXfrm>
    </dsp:sp>
    <dsp:sp modelId="{B95CDACF-4DC0-4065-8E9A-BB42D193D281}">
      <dsp:nvSpPr>
        <dsp:cNvPr id="0" name=""/>
        <dsp:cNvSpPr/>
      </dsp:nvSpPr>
      <dsp:spPr>
        <a:xfrm>
          <a:off x="5987914" y="462369"/>
          <a:ext cx="2624364" cy="1027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fr-FR" sz="1600" kern="1200" dirty="0" smtClean="0"/>
            <a:t>Le Conseil Supérieur de l’</a:t>
          </a:r>
          <a:r>
            <a:rPr lang="fr-FR" sz="1600" kern="1200" dirty="0" err="1" smtClean="0"/>
            <a:t>Audivisuel</a:t>
          </a:r>
          <a:r>
            <a:rPr lang="fr-FR" sz="1600" kern="1200" dirty="0" smtClean="0"/>
            <a:t> </a:t>
          </a:r>
          <a:br>
            <a:rPr lang="fr-FR" sz="1600" kern="1200" dirty="0" smtClean="0"/>
          </a:br>
          <a:r>
            <a:rPr lang="fr-FR" sz="1600" kern="1200" dirty="0" smtClean="0"/>
            <a:t>(CSA)</a:t>
          </a:r>
          <a:endParaRPr lang="fr-FR" sz="1600" kern="1200" dirty="0"/>
        </a:p>
      </dsp:txBody>
      <dsp:txXfrm>
        <a:off x="5987914" y="462369"/>
        <a:ext cx="2624364" cy="1027315"/>
      </dsp:txXfrm>
    </dsp:sp>
    <dsp:sp modelId="{796C8DB6-064C-4ADC-BFE5-018E1E6D1CDF}">
      <dsp:nvSpPr>
        <dsp:cNvPr id="0" name=""/>
        <dsp:cNvSpPr/>
      </dsp:nvSpPr>
      <dsp:spPr>
        <a:xfrm>
          <a:off x="5987914" y="1489684"/>
          <a:ext cx="2624364" cy="36398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smtClean="0"/>
            <a:t>régulateur de l’audiovisuel. </a:t>
          </a:r>
          <a:endParaRPr lang="fr-FR" sz="1600" kern="1200" dirty="0"/>
        </a:p>
        <a:p>
          <a:pPr marL="171450" lvl="1" indent="-171450" algn="l" defTabSz="711200">
            <a:lnSpc>
              <a:spcPct val="90000"/>
            </a:lnSpc>
            <a:spcBef>
              <a:spcPct val="0"/>
            </a:spcBef>
            <a:spcAft>
              <a:spcPct val="15000"/>
            </a:spcAft>
            <a:buChar char="••"/>
          </a:pPr>
          <a:r>
            <a:rPr lang="fr-FR" sz="1600" kern="1200" dirty="0" smtClean="0"/>
            <a:t>Au service du respect des droits et de la liberté d’expression</a:t>
          </a:r>
          <a:endParaRPr lang="fr-FR" sz="1600" kern="1200" dirty="0"/>
        </a:p>
        <a:p>
          <a:pPr marL="171450" lvl="1" indent="-171450" algn="l" defTabSz="711200">
            <a:lnSpc>
              <a:spcPct val="90000"/>
            </a:lnSpc>
            <a:spcBef>
              <a:spcPct val="0"/>
            </a:spcBef>
            <a:spcAft>
              <a:spcPct val="15000"/>
            </a:spcAft>
            <a:buChar char="••"/>
          </a:pPr>
          <a:r>
            <a:rPr lang="fr-FR" sz="1600" kern="1200" dirty="0" smtClean="0"/>
            <a:t>Dans l’intérêt du public et des professionnels</a:t>
          </a:r>
          <a:endParaRPr lang="fr-FR" sz="1600" kern="1200" dirty="0"/>
        </a:p>
      </dsp:txBody>
      <dsp:txXfrm>
        <a:off x="5987914" y="1489684"/>
        <a:ext cx="2624364" cy="3639870"/>
      </dsp:txXfrm>
    </dsp:sp>
    <dsp:sp modelId="{344AF59C-A622-48EE-A451-7507F59E2286}">
      <dsp:nvSpPr>
        <dsp:cNvPr id="0" name=""/>
        <dsp:cNvSpPr/>
      </dsp:nvSpPr>
      <dsp:spPr>
        <a:xfrm>
          <a:off x="8979690" y="462369"/>
          <a:ext cx="2624364" cy="102731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fr-FR" sz="1600" kern="1200" dirty="0" smtClean="0"/>
            <a:t>Le Défenseur des droits </a:t>
          </a:r>
          <a:endParaRPr lang="fr-FR" sz="1600" kern="1200" dirty="0"/>
        </a:p>
      </dsp:txBody>
      <dsp:txXfrm>
        <a:off x="8979690" y="462369"/>
        <a:ext cx="2624364" cy="1027315"/>
      </dsp:txXfrm>
    </dsp:sp>
    <dsp:sp modelId="{7DB8A9A3-AECC-44F2-B085-B8A879BE89A0}">
      <dsp:nvSpPr>
        <dsp:cNvPr id="0" name=""/>
        <dsp:cNvSpPr/>
      </dsp:nvSpPr>
      <dsp:spPr>
        <a:xfrm>
          <a:off x="8979690" y="1489684"/>
          <a:ext cx="2624364" cy="36398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smtClean="0"/>
            <a:t>Créée en 2011 et inscrit dans la Constitution,</a:t>
          </a:r>
          <a:endParaRPr lang="fr-FR" sz="1600" kern="1200" dirty="0"/>
        </a:p>
        <a:p>
          <a:pPr marL="171450" lvl="1" indent="-171450" algn="l" defTabSz="711200">
            <a:lnSpc>
              <a:spcPct val="90000"/>
            </a:lnSpc>
            <a:spcBef>
              <a:spcPct val="0"/>
            </a:spcBef>
            <a:spcAft>
              <a:spcPct val="15000"/>
            </a:spcAft>
            <a:buChar char="••"/>
          </a:pPr>
          <a:r>
            <a:rPr lang="fr-FR" sz="1600" kern="1200" dirty="0" smtClean="0"/>
            <a:t> Veille au respect des droits et des libertés dans différents domaines : usagers des services publics ; droits de l’enfant ; respect de la déontologie par les professionnels de la sécurité; ;  lutte contre les discriminations et la promotion de l’égalité ; L’orientation et la protection des lanceurs d’alerte. </a:t>
          </a:r>
          <a:endParaRPr lang="fr-FR" sz="1600" kern="1200" dirty="0"/>
        </a:p>
      </dsp:txBody>
      <dsp:txXfrm>
        <a:off x="8979690" y="1489684"/>
        <a:ext cx="2624364" cy="36398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916141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4229866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144255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378159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252136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AA214DC-4477-4CE6-87F5-F2A7F745B511}" type="datetimeFigureOut">
              <a:rPr lang="fr-FR" smtClean="0"/>
              <a:t>02/05/2022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37831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AA214DC-4477-4CE6-87F5-F2A7F745B511}" type="datetimeFigureOut">
              <a:rPr lang="fr-FR" smtClean="0"/>
              <a:t>02/05/2022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371314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AA214DC-4477-4CE6-87F5-F2A7F745B511}" type="datetimeFigureOut">
              <a:rPr lang="fr-FR" smtClean="0"/>
              <a:t>02/05/2022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5261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AA214DC-4477-4CE6-87F5-F2A7F745B511}" type="datetimeFigureOut">
              <a:rPr lang="fr-FR" smtClean="0"/>
              <a:t>02/05/2022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325077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AA214DC-4477-4CE6-87F5-F2A7F745B511}" type="datetimeFigureOut">
              <a:rPr lang="fr-FR" smtClean="0"/>
              <a:t>02/05/2022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97375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AA214DC-4477-4CE6-87F5-F2A7F745B511}" type="datetimeFigureOut">
              <a:rPr lang="fr-FR" smtClean="0"/>
              <a:t>02/05/2022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5CEF343-3D44-4BE2-AD6C-DEFB47CC7C45}" type="slidenum">
              <a:rPr lang="fr-FR" smtClean="0"/>
              <a:t>‹N°›</a:t>
            </a:fld>
            <a:endParaRPr lang="fr-FR"/>
          </a:p>
        </p:txBody>
      </p:sp>
    </p:spTree>
    <p:extLst>
      <p:ext uri="{BB962C8B-B14F-4D97-AF65-F5344CB8AC3E}">
        <p14:creationId xmlns:p14="http://schemas.microsoft.com/office/powerpoint/2010/main" val="1063343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A214DC-4477-4CE6-87F5-F2A7F745B511}" type="datetimeFigureOut">
              <a:rPr lang="fr-FR" smtClean="0"/>
              <a:t>02/05/2022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EF343-3D44-4BE2-AD6C-DEFB47CC7C45}" type="slidenum">
              <a:rPr lang="fr-FR" smtClean="0"/>
              <a:t>‹N°›</a:t>
            </a:fld>
            <a:endParaRPr lang="fr-FR"/>
          </a:p>
        </p:txBody>
      </p:sp>
    </p:spTree>
    <p:extLst>
      <p:ext uri="{BB962C8B-B14F-4D97-AF65-F5344CB8AC3E}">
        <p14:creationId xmlns:p14="http://schemas.microsoft.com/office/powerpoint/2010/main" val="1955119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Introduction générale au droit </a:t>
            </a:r>
          </a:p>
        </p:txBody>
      </p:sp>
      <p:sp>
        <p:nvSpPr>
          <p:cNvPr id="3" name="Sous-titre 2"/>
          <p:cNvSpPr>
            <a:spLocks noGrp="1"/>
          </p:cNvSpPr>
          <p:nvPr>
            <p:ph type="subTitle" idx="1"/>
          </p:nvPr>
        </p:nvSpPr>
        <p:spPr/>
        <p:txBody>
          <a:bodyPr/>
          <a:lstStyle/>
          <a:p>
            <a:r>
              <a:rPr lang="fr-FR" u="sng" dirty="0" smtClean="0"/>
              <a:t>BUT INFORMATIQUE </a:t>
            </a:r>
            <a:endParaRPr lang="fr-FR" u="sng" dirty="0"/>
          </a:p>
        </p:txBody>
      </p:sp>
      <p:graphicFrame>
        <p:nvGraphicFramePr>
          <p:cNvPr id="4" name="Objet 3"/>
          <p:cNvGraphicFramePr>
            <a:graphicFrameLocks noChangeAspect="1"/>
          </p:cNvGraphicFramePr>
          <p:nvPr>
            <p:extLst>
              <p:ext uri="{D42A27DB-BD31-4B8C-83A1-F6EECF244321}">
                <p14:modId xmlns:p14="http://schemas.microsoft.com/office/powerpoint/2010/main" val="296104282"/>
              </p:ext>
            </p:extLst>
          </p:nvPr>
        </p:nvGraphicFramePr>
        <p:xfrm>
          <a:off x="9270987" y="2977376"/>
          <a:ext cx="2573699" cy="3652838"/>
        </p:xfrm>
        <a:graphic>
          <a:graphicData uri="http://schemas.openxmlformats.org/presentationml/2006/ole">
            <mc:AlternateContent xmlns:mc="http://schemas.openxmlformats.org/markup-compatibility/2006">
              <mc:Choice xmlns:v="urn:schemas-microsoft-com:vml" Requires="v">
                <p:oleObj spid="_x0000_s1027" name="Acrobat Document" r:id="rId3" imgW="3422440" imgH="4857684" progId="Acrobat.Document.DC">
                  <p:embed/>
                </p:oleObj>
              </mc:Choice>
              <mc:Fallback>
                <p:oleObj name="Acrobat Document" r:id="rId3" imgW="3422440" imgH="4857684" progId="Acrobat.Document.DC">
                  <p:embed/>
                  <p:pic>
                    <p:nvPicPr>
                      <p:cNvPr id="0" name=""/>
                      <p:cNvPicPr/>
                      <p:nvPr/>
                    </p:nvPicPr>
                    <p:blipFill>
                      <a:blip r:embed="rId4"/>
                      <a:stretch>
                        <a:fillRect/>
                      </a:stretch>
                    </p:blipFill>
                    <p:spPr>
                      <a:xfrm>
                        <a:off x="9270987" y="2977376"/>
                        <a:ext cx="2573699" cy="3652838"/>
                      </a:xfrm>
                      <a:prstGeom prst="rect">
                        <a:avLst/>
                      </a:prstGeom>
                    </p:spPr>
                  </p:pic>
                </p:oleObj>
              </mc:Fallback>
            </mc:AlternateContent>
          </a:graphicData>
        </a:graphic>
      </p:graphicFrame>
    </p:spTree>
    <p:extLst>
      <p:ext uri="{BB962C8B-B14F-4D97-AF65-F5344CB8AC3E}">
        <p14:creationId xmlns:p14="http://schemas.microsoft.com/office/powerpoint/2010/main" val="108694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lois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Règles votées par le parlement d’un pays qui fixent les droits, les principes et normes de la vie en société dans un pays </a:t>
            </a:r>
          </a:p>
          <a:p>
            <a:r>
              <a:rPr lang="fr-FR" dirty="0" smtClean="0"/>
              <a:t>Les lois déterminent ce qui est obligatoire, autorisé ou interdit</a:t>
            </a:r>
          </a:p>
          <a:p>
            <a:r>
              <a:rPr lang="fr-FR" dirty="0" smtClean="0"/>
              <a:t>Les lois sont adoptées par le Parlement qui a </a:t>
            </a:r>
            <a:r>
              <a:rPr lang="fr-FR" dirty="0" smtClean="0"/>
              <a:t>le pouvoir législatif (faire les lois et les modifier). Le parlement est </a:t>
            </a:r>
            <a:r>
              <a:rPr lang="fr-FR" dirty="0" smtClean="0"/>
              <a:t>composé de l’Assemblée nationale et du Sénat. </a:t>
            </a:r>
          </a:p>
          <a:p>
            <a:pPr lvl="1"/>
            <a:r>
              <a:rPr lang="fr-FR" dirty="0" smtClean="0"/>
              <a:t>L’Assemblée nationale représente le peuple. Elle est composée de 577 députées et députés, qui sont élus directement par les Françaises et les Français lors des élections législatives pour un mandat de 5 ans. </a:t>
            </a:r>
          </a:p>
          <a:p>
            <a:pPr lvl="1"/>
            <a:r>
              <a:rPr lang="fr-FR" dirty="0" smtClean="0"/>
              <a:t>Le Sénat représente les collectivités territoriales (régions, départements et communes). Il est composé de 348 sénatrices et sénateurs. Elles et ils ne sont pas élus directement par le peuple français mais par des grands électeurs (maires, élus départementaux ou régionaux, etc.) lors des élections sénatoriales pour un mandat de 6 ans.</a:t>
            </a:r>
            <a:endParaRPr lang="fr-FR" dirty="0"/>
          </a:p>
        </p:txBody>
      </p:sp>
      <p:pic>
        <p:nvPicPr>
          <p:cNvPr id="4" name="Image 3"/>
          <p:cNvPicPr>
            <a:picLocks noChangeAspect="1"/>
          </p:cNvPicPr>
          <p:nvPr/>
        </p:nvPicPr>
        <p:blipFill>
          <a:blip r:embed="rId2"/>
          <a:stretch>
            <a:fillRect/>
          </a:stretch>
        </p:blipFill>
        <p:spPr>
          <a:xfrm>
            <a:off x="8234543" y="73481"/>
            <a:ext cx="2798310" cy="1752144"/>
          </a:xfrm>
          <a:prstGeom prst="rect">
            <a:avLst/>
          </a:prstGeom>
        </p:spPr>
      </p:pic>
    </p:spTree>
    <p:extLst>
      <p:ext uri="{BB962C8B-B14F-4D97-AF65-F5344CB8AC3E}">
        <p14:creationId xmlns:p14="http://schemas.microsoft.com/office/powerpoint/2010/main" val="241067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parcours d’une loi</a:t>
            </a:r>
            <a:endParaRPr lang="fr-FR" dirty="0"/>
          </a:p>
        </p:txBody>
      </p:sp>
      <p:sp>
        <p:nvSpPr>
          <p:cNvPr id="3" name="Espace réservé du contenu 2"/>
          <p:cNvSpPr>
            <a:spLocks noGrp="1"/>
          </p:cNvSpPr>
          <p:nvPr>
            <p:ph idx="1"/>
          </p:nvPr>
        </p:nvSpPr>
        <p:spPr>
          <a:xfrm>
            <a:off x="614246" y="1479938"/>
            <a:ext cx="10963507" cy="4764746"/>
          </a:xfrm>
        </p:spPr>
        <p:txBody>
          <a:bodyPr>
            <a:normAutofit fontScale="92500" lnSpcReduction="20000"/>
          </a:bodyPr>
          <a:lstStyle/>
          <a:p>
            <a:r>
              <a:rPr lang="fr-FR" dirty="0" smtClean="0"/>
              <a:t>Qui propose une loi ?</a:t>
            </a:r>
          </a:p>
          <a:p>
            <a:pPr lvl="1"/>
            <a:r>
              <a:rPr lang="fr-FR" dirty="0" smtClean="0"/>
              <a:t> le </a:t>
            </a:r>
            <a:r>
              <a:rPr lang="fr-FR" b="1" dirty="0" smtClean="0"/>
              <a:t>gouvernemen</a:t>
            </a:r>
            <a:r>
              <a:rPr lang="fr-FR" dirty="0" smtClean="0"/>
              <a:t>t (pouvoir exécutif) ou une ou un </a:t>
            </a:r>
            <a:r>
              <a:rPr lang="fr-FR" b="1" dirty="0" smtClean="0"/>
              <a:t>parlementaire</a:t>
            </a:r>
            <a:r>
              <a:rPr lang="fr-FR" dirty="0" smtClean="0"/>
              <a:t> (députés et sénateurs, personnes élues qui représentent le peuple). </a:t>
            </a:r>
          </a:p>
          <a:p>
            <a:r>
              <a:rPr lang="fr-FR" dirty="0" smtClean="0"/>
              <a:t>Qui écrit la loi ? </a:t>
            </a:r>
          </a:p>
          <a:p>
            <a:pPr lvl="1"/>
            <a:r>
              <a:rPr lang="fr-FR" b="1" dirty="0" smtClean="0"/>
              <a:t>l’Assemblée nationale et le Sénat </a:t>
            </a:r>
            <a:r>
              <a:rPr lang="fr-FR" dirty="0" smtClean="0"/>
              <a:t>doivent se mettre d’accord sur le contenu pour l’adoption d’un texte identique. </a:t>
            </a:r>
          </a:p>
          <a:p>
            <a:pPr lvl="1"/>
            <a:r>
              <a:rPr lang="fr-FR" dirty="0" smtClean="0"/>
              <a:t>L’Assemblée a le dernier mot car elle est la représentation directe du peuple. </a:t>
            </a:r>
          </a:p>
          <a:p>
            <a:pPr lvl="1"/>
            <a:r>
              <a:rPr lang="fr-FR" dirty="0" smtClean="0"/>
              <a:t>Une fois que le vote final a eu lieu, la loi peut être révisée par le </a:t>
            </a:r>
            <a:r>
              <a:rPr lang="fr-FR" b="1" dirty="0" smtClean="0"/>
              <a:t>Conseil constitutionnel </a:t>
            </a:r>
            <a:r>
              <a:rPr lang="fr-FR" dirty="0" smtClean="0"/>
              <a:t>à la demande des parlementaires pour vérifier sa conformité à la Constitution. </a:t>
            </a:r>
          </a:p>
          <a:p>
            <a:r>
              <a:rPr lang="fr-FR" dirty="0" smtClean="0"/>
              <a:t>A partir du quand est-elle applicable ? </a:t>
            </a:r>
          </a:p>
          <a:p>
            <a:pPr lvl="1"/>
            <a:r>
              <a:rPr lang="fr-FR" dirty="0" smtClean="0"/>
              <a:t>Une fois  publiée au </a:t>
            </a:r>
            <a:r>
              <a:rPr lang="fr-FR" b="1" dirty="0" smtClean="0"/>
              <a:t>journal officiel </a:t>
            </a:r>
            <a:r>
              <a:rPr lang="fr-FR" dirty="0" smtClean="0"/>
              <a:t>par le Président de la République : à partir de ce moment, la loi s’applique à tous. </a:t>
            </a:r>
          </a:p>
          <a:p>
            <a:pPr lvl="1"/>
            <a:r>
              <a:rPr lang="fr-FR" dirty="0" smtClean="0"/>
              <a:t>Les lois sont écrites dans des termes généraux. Pour qu’elles soient opérationnelles dans la vie pratique, elles sont complétées par d’autres textes – </a:t>
            </a:r>
            <a:r>
              <a:rPr lang="fr-FR" b="1" dirty="0" smtClean="0"/>
              <a:t>les décrets d’applicati</a:t>
            </a:r>
            <a:r>
              <a:rPr lang="fr-FR" dirty="0" smtClean="0"/>
              <a:t>on - qui expliquent ce que la loi va changer concrètement dans la vie des gens.</a:t>
            </a:r>
            <a:endParaRPr lang="fr-FR" dirty="0"/>
          </a:p>
        </p:txBody>
      </p:sp>
    </p:spTree>
    <p:extLst>
      <p:ext uri="{BB962C8B-B14F-4D97-AF65-F5344CB8AC3E}">
        <p14:creationId xmlns:p14="http://schemas.microsoft.com/office/powerpoint/2010/main" val="2265802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6320883" cy="1325563"/>
          </a:xfrm>
        </p:spPr>
        <p:txBody>
          <a:bodyPr/>
          <a:lstStyle/>
          <a:p>
            <a:r>
              <a:rPr lang="fr-FR" dirty="0" smtClean="0"/>
              <a:t>Les règlements : décrets, circulaires et arrêtés</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t>Textes adoptés par des autorités de l’administration : </a:t>
            </a:r>
          </a:p>
          <a:p>
            <a:pPr lvl="1"/>
            <a:r>
              <a:rPr lang="fr-FR" dirty="0" smtClean="0"/>
              <a:t>Soit pour déterminer comment les lois vont être appliquées dans la vie pratique ; </a:t>
            </a:r>
          </a:p>
          <a:p>
            <a:pPr lvl="2"/>
            <a:r>
              <a:rPr lang="fr-FR" dirty="0" smtClean="0"/>
              <a:t>Décret du 9 mars 2018 signé par le Premier ministre qui fixe les règles de la procédure nationale de préinscription à </a:t>
            </a:r>
            <a:r>
              <a:rPr lang="fr-FR" dirty="0" err="1" smtClean="0"/>
              <a:t>Parcoursup</a:t>
            </a:r>
            <a:r>
              <a:rPr lang="fr-FR" dirty="0" smtClean="0"/>
              <a:t>. </a:t>
            </a:r>
          </a:p>
          <a:p>
            <a:pPr lvl="2"/>
            <a:r>
              <a:rPr lang="fr-FR" dirty="0" smtClean="0"/>
              <a:t>Circulaire du 12 septembre 2018 adoptée par le ministre de l’éducation nationale pour indiquer aux agents de l’éducation nationale (recteurs, inspecteurs des écoles, chefs d’établissements…) comment organiser l’éducation à la sexualité à l’école, en application de la loi. </a:t>
            </a:r>
          </a:p>
          <a:p>
            <a:pPr lvl="1"/>
            <a:r>
              <a:rPr lang="fr-FR" dirty="0" smtClean="0"/>
              <a:t>Soit pour assurer l’ordre public </a:t>
            </a:r>
          </a:p>
          <a:p>
            <a:pPr lvl="2"/>
            <a:r>
              <a:rPr lang="fr-FR" dirty="0" smtClean="0"/>
              <a:t>Exemple : Arrêté municipal de la mairie de Toulouse du 25 juin 2015 qui avait interdit la consommation d’alcool pendant l’été dans un quartier du centre-ville toulousain</a:t>
            </a:r>
          </a:p>
          <a:p>
            <a:r>
              <a:rPr lang="fr-FR" dirty="0" smtClean="0"/>
              <a:t>Créés par les autorités de l’administration </a:t>
            </a:r>
          </a:p>
          <a:p>
            <a:pPr lvl="1"/>
            <a:r>
              <a:rPr lang="fr-FR" dirty="0" smtClean="0"/>
              <a:t>le pouvoir exécutif : proposer, exécuter les lois et  conduire la politique du pays) </a:t>
            </a:r>
          </a:p>
          <a:p>
            <a:pPr lvl="2"/>
            <a:r>
              <a:rPr lang="fr-FR" dirty="0" smtClean="0"/>
              <a:t>la plus haute autorité de l’administration :  </a:t>
            </a:r>
            <a:r>
              <a:rPr lang="fr-FR" dirty="0" smtClean="0"/>
              <a:t>Président de la République, Premier ministre et gouvernement. </a:t>
            </a:r>
          </a:p>
          <a:p>
            <a:pPr lvl="2"/>
            <a:r>
              <a:rPr lang="fr-FR" dirty="0" smtClean="0"/>
              <a:t>les préfètes et les préfets (qui représentent l’ensemble des ministres dans chaque département de France)</a:t>
            </a:r>
          </a:p>
          <a:p>
            <a:pPr lvl="2"/>
            <a:r>
              <a:rPr lang="fr-FR" dirty="0" smtClean="0"/>
              <a:t>les conseils généraux, les conseils régionaux et les maires des villes et communes de France</a:t>
            </a:r>
            <a:endParaRPr lang="fr-FR" dirty="0"/>
          </a:p>
        </p:txBody>
      </p:sp>
      <p:pic>
        <p:nvPicPr>
          <p:cNvPr id="4" name="Image 3"/>
          <p:cNvPicPr>
            <a:picLocks noChangeAspect="1"/>
          </p:cNvPicPr>
          <p:nvPr/>
        </p:nvPicPr>
        <p:blipFill>
          <a:blip r:embed="rId2"/>
          <a:stretch>
            <a:fillRect/>
          </a:stretch>
        </p:blipFill>
        <p:spPr>
          <a:xfrm>
            <a:off x="8497228" y="188951"/>
            <a:ext cx="2856571" cy="1886209"/>
          </a:xfrm>
          <a:prstGeom prst="rect">
            <a:avLst/>
          </a:prstGeom>
        </p:spPr>
      </p:pic>
    </p:spTree>
    <p:extLst>
      <p:ext uri="{BB962C8B-B14F-4D97-AF65-F5344CB8AC3E}">
        <p14:creationId xmlns:p14="http://schemas.microsoft.com/office/powerpoint/2010/main" val="261839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t-BR" dirty="0" smtClean="0"/>
              <a:t>L a j u r i s p r u d e n c e</a:t>
            </a:r>
            <a:endParaRPr lang="fr-FR" dirty="0"/>
          </a:p>
        </p:txBody>
      </p:sp>
      <p:sp>
        <p:nvSpPr>
          <p:cNvPr id="3" name="Espace réservé du contenu 2"/>
          <p:cNvSpPr>
            <a:spLocks noGrp="1"/>
          </p:cNvSpPr>
          <p:nvPr>
            <p:ph idx="1"/>
          </p:nvPr>
        </p:nvSpPr>
        <p:spPr/>
        <p:txBody>
          <a:bodyPr/>
          <a:lstStyle/>
          <a:p>
            <a:r>
              <a:rPr lang="fr-FR" dirty="0" smtClean="0"/>
              <a:t>ensemble des jugements rendus par des juges dans les tribunaux français.</a:t>
            </a:r>
          </a:p>
          <a:p>
            <a:r>
              <a:rPr lang="fr-FR" dirty="0" smtClean="0"/>
              <a:t> Les juges n’ont pas le pouvoir de créer des lois mais elles et ils les interprètent pour les appliquer à des cas concrets, lors des procès. </a:t>
            </a:r>
          </a:p>
          <a:p>
            <a:r>
              <a:rPr lang="fr-FR" dirty="0" smtClean="0"/>
              <a:t>Ainsi, leurs jugements expliquent ce que la loi veut dire exactement dans tel ou tel cas.</a:t>
            </a:r>
            <a:endParaRPr lang="fr-FR" dirty="0"/>
          </a:p>
        </p:txBody>
      </p:sp>
    </p:spTree>
    <p:extLst>
      <p:ext uri="{BB962C8B-B14F-4D97-AF65-F5344CB8AC3E}">
        <p14:creationId xmlns:p14="http://schemas.microsoft.com/office/powerpoint/2010/main" val="337056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actes juridiques privés</a:t>
            </a:r>
            <a:endParaRPr lang="fr-FR" dirty="0"/>
          </a:p>
        </p:txBody>
      </p:sp>
      <p:sp>
        <p:nvSpPr>
          <p:cNvPr id="3" name="Espace réservé du contenu 2"/>
          <p:cNvSpPr>
            <a:spLocks noGrp="1"/>
          </p:cNvSpPr>
          <p:nvPr>
            <p:ph idx="1"/>
          </p:nvPr>
        </p:nvSpPr>
        <p:spPr/>
        <p:txBody>
          <a:bodyPr/>
          <a:lstStyle/>
          <a:p>
            <a:r>
              <a:rPr lang="fr-FR" dirty="0" smtClean="0"/>
              <a:t>entre personnes privées qui s’imposent des règles qui seront appliquées par les tribunaux si elles ne sont pas respectées : les contrats, les donations …</a:t>
            </a:r>
          </a:p>
          <a:p>
            <a:r>
              <a:rPr lang="fr-FR" dirty="0" smtClean="0"/>
              <a:t>Créés par des personnes physiques et morales : les particuliers, les entreprises, les associations …</a:t>
            </a:r>
          </a:p>
          <a:p>
            <a:pPr lvl="1"/>
            <a:r>
              <a:rPr lang="fr-FR" dirty="0" smtClean="0"/>
              <a:t>Exemple Contrat de vente d’une maison  ou contrat de location d’appartement</a:t>
            </a:r>
          </a:p>
          <a:p>
            <a:endParaRPr lang="fr-FR" dirty="0"/>
          </a:p>
        </p:txBody>
      </p:sp>
    </p:spTree>
    <p:extLst>
      <p:ext uri="{BB962C8B-B14F-4D97-AF65-F5344CB8AC3E}">
        <p14:creationId xmlns:p14="http://schemas.microsoft.com/office/powerpoint/2010/main" val="94742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Partie 2 : Qui protège le droit et les droits ? La justice en France </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228711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deux ordres de juridictions : l’ordre judiciaire et l’ordre administratif</a:t>
            </a:r>
            <a:endParaRPr lang="fr-FR" dirty="0"/>
          </a:p>
        </p:txBody>
      </p:sp>
      <p:sp>
        <p:nvSpPr>
          <p:cNvPr id="3" name="Espace réservé du texte 2"/>
          <p:cNvSpPr>
            <a:spLocks noGrp="1"/>
          </p:cNvSpPr>
          <p:nvPr>
            <p:ph type="body" idx="1"/>
          </p:nvPr>
        </p:nvSpPr>
        <p:spPr/>
        <p:txBody>
          <a:bodyPr/>
          <a:lstStyle/>
          <a:p>
            <a:r>
              <a:rPr lang="fr-FR" dirty="0" smtClean="0"/>
              <a:t>L’ordre judiciaire</a:t>
            </a:r>
            <a:endParaRPr lang="fr-FR" dirty="0"/>
          </a:p>
        </p:txBody>
      </p:sp>
      <p:sp>
        <p:nvSpPr>
          <p:cNvPr id="4" name="Espace réservé du contenu 3"/>
          <p:cNvSpPr>
            <a:spLocks noGrp="1"/>
          </p:cNvSpPr>
          <p:nvPr>
            <p:ph sz="half" idx="2"/>
          </p:nvPr>
        </p:nvSpPr>
        <p:spPr/>
        <p:txBody>
          <a:bodyPr>
            <a:normAutofit fontScale="77500" lnSpcReduction="20000"/>
          </a:bodyPr>
          <a:lstStyle/>
          <a:p>
            <a:r>
              <a:rPr lang="fr-FR" dirty="0" smtClean="0"/>
              <a:t>La justice civile : protection des personnes et arbitrage des conflits entre les personnes (conflits entre particuliers, entre entreprises, entre associations…).</a:t>
            </a:r>
          </a:p>
          <a:p>
            <a:r>
              <a:rPr lang="fr-FR" dirty="0" smtClean="0"/>
              <a:t>La justice pénale : </a:t>
            </a:r>
            <a:r>
              <a:rPr lang="fr-FR" dirty="0" smtClean="0"/>
              <a:t>protection des </a:t>
            </a:r>
            <a:r>
              <a:rPr lang="fr-FR" dirty="0" smtClean="0"/>
              <a:t> droits de la personne accusée et des intérêts de la société dans son ensemble. Sanction des comportements qui nuisent gravement à la vie sociale , I.E  les  infractions classées en trois catégories : les contraventions, les délits et les crimes </a:t>
            </a:r>
          </a:p>
          <a:p>
            <a:pPr marL="0" indent="0">
              <a:buNone/>
            </a:pPr>
            <a:r>
              <a:rPr lang="fr-FR" dirty="0" smtClean="0"/>
              <a:t>(exemple : excès de vitesse, vol, agression…)</a:t>
            </a:r>
            <a:endParaRPr lang="fr-FR" dirty="0"/>
          </a:p>
        </p:txBody>
      </p:sp>
      <p:sp>
        <p:nvSpPr>
          <p:cNvPr id="5" name="Espace réservé du texte 4"/>
          <p:cNvSpPr>
            <a:spLocks noGrp="1"/>
          </p:cNvSpPr>
          <p:nvPr>
            <p:ph type="body" sz="quarter" idx="3"/>
          </p:nvPr>
        </p:nvSpPr>
        <p:spPr/>
        <p:txBody>
          <a:bodyPr/>
          <a:lstStyle/>
          <a:p>
            <a:r>
              <a:rPr lang="fr-FR" dirty="0" smtClean="0"/>
              <a:t>L’ordre administratif</a:t>
            </a:r>
            <a:endParaRPr lang="fr-FR" dirty="0"/>
          </a:p>
        </p:txBody>
      </p:sp>
      <p:sp>
        <p:nvSpPr>
          <p:cNvPr id="6" name="Espace réservé du contenu 5"/>
          <p:cNvSpPr>
            <a:spLocks noGrp="1"/>
          </p:cNvSpPr>
          <p:nvPr>
            <p:ph sz="quarter" idx="4"/>
          </p:nvPr>
        </p:nvSpPr>
        <p:spPr/>
        <p:txBody>
          <a:bodyPr>
            <a:normAutofit fontScale="85000" lnSpcReduction="10000"/>
          </a:bodyPr>
          <a:lstStyle/>
          <a:p>
            <a:r>
              <a:rPr lang="fr-FR" dirty="0" smtClean="0"/>
              <a:t>Résout les conflits </a:t>
            </a:r>
          </a:p>
          <a:p>
            <a:pPr marL="0" indent="0">
              <a:buNone/>
            </a:pPr>
            <a:r>
              <a:rPr lang="fr-FR" dirty="0" smtClean="0"/>
              <a:t>entre les personnes et l’administration </a:t>
            </a:r>
          </a:p>
          <a:p>
            <a:pPr marL="0" indent="0">
              <a:buNone/>
            </a:pPr>
            <a:r>
              <a:rPr lang="fr-FR" dirty="0" smtClean="0"/>
              <a:t>ou entre deux administrations (service de l’État, /préfectures qui représentent le Ministère de l’Intérieur dans les départements ou régions ;  académies qui représentent le Ministère de l’Éducation nationale) ou d’une collectivité territoriale (mairies, conseils départementaux, régionaux, etc.).</a:t>
            </a:r>
          </a:p>
        </p:txBody>
      </p:sp>
    </p:spTree>
    <p:extLst>
      <p:ext uri="{BB962C8B-B14F-4D97-AF65-F5344CB8AC3E}">
        <p14:creationId xmlns:p14="http://schemas.microsoft.com/office/powerpoint/2010/main" val="4063532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957387" y="342900"/>
            <a:ext cx="8277225" cy="6172200"/>
          </a:xfrm>
          <a:prstGeom prst="rect">
            <a:avLst/>
          </a:prstGeom>
        </p:spPr>
      </p:pic>
    </p:spTree>
    <p:extLst>
      <p:ext uri="{BB962C8B-B14F-4D97-AF65-F5344CB8AC3E}">
        <p14:creationId xmlns:p14="http://schemas.microsoft.com/office/powerpoint/2010/main" val="1833259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4023" y="85726"/>
            <a:ext cx="10515600" cy="1325563"/>
          </a:xfrm>
        </p:spPr>
        <p:txBody>
          <a:bodyPr/>
          <a:lstStyle/>
          <a:p>
            <a:r>
              <a:rPr lang="fr-FR" dirty="0" smtClean="0"/>
              <a:t>Les acteurs des ordres de juridiction</a:t>
            </a:r>
            <a:endParaRPr lang="fr-FR" dirty="0"/>
          </a:p>
        </p:txBody>
      </p:sp>
      <p:pic>
        <p:nvPicPr>
          <p:cNvPr id="4" name="Espace réservé du contenu 3"/>
          <p:cNvPicPr>
            <a:picLocks noGrp="1" noChangeAspect="1"/>
          </p:cNvPicPr>
          <p:nvPr>
            <p:ph idx="1"/>
          </p:nvPr>
        </p:nvPicPr>
        <p:blipFill>
          <a:blip r:embed="rId2"/>
          <a:stretch>
            <a:fillRect/>
          </a:stretch>
        </p:blipFill>
        <p:spPr>
          <a:xfrm>
            <a:off x="839657" y="1825625"/>
            <a:ext cx="10512686" cy="4351338"/>
          </a:xfrm>
          <a:prstGeom prst="rect">
            <a:avLst/>
          </a:prstGeom>
        </p:spPr>
      </p:pic>
      <p:pic>
        <p:nvPicPr>
          <p:cNvPr id="5" name="Image 4"/>
          <p:cNvPicPr>
            <a:picLocks noChangeAspect="1"/>
          </p:cNvPicPr>
          <p:nvPr/>
        </p:nvPicPr>
        <p:blipFill>
          <a:blip r:embed="rId3"/>
          <a:stretch>
            <a:fillRect/>
          </a:stretch>
        </p:blipFill>
        <p:spPr>
          <a:xfrm>
            <a:off x="1929161" y="1214413"/>
            <a:ext cx="6983335" cy="5373041"/>
          </a:xfrm>
          <a:prstGeom prst="rect">
            <a:avLst/>
          </a:prstGeom>
        </p:spPr>
      </p:pic>
    </p:spTree>
    <p:extLst>
      <p:ext uri="{BB962C8B-B14F-4D97-AF65-F5344CB8AC3E}">
        <p14:creationId xmlns:p14="http://schemas.microsoft.com/office/powerpoint/2010/main" val="526462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principe du double degré de juridiction</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t>Droit de faire appel devant un deuxième tribunal </a:t>
            </a:r>
            <a:endParaRPr lang="fr-FR" dirty="0" smtClean="0"/>
          </a:p>
          <a:p>
            <a:r>
              <a:rPr lang="fr-FR" dirty="0" smtClean="0"/>
              <a:t> La cour d’appel rejuge l’affaire et rend une nouvelle décision.</a:t>
            </a:r>
          </a:p>
          <a:p>
            <a:r>
              <a:rPr lang="fr-FR" dirty="0" smtClean="0"/>
              <a:t> En cas de nouveau désaccord, il est alors possible de saisir une cour suprême :</a:t>
            </a:r>
          </a:p>
          <a:p>
            <a:pPr lvl="1"/>
            <a:r>
              <a:rPr lang="fr-FR" dirty="0" smtClean="0"/>
              <a:t>la Cour de cassation si le litige est d’ordre judiciaire, </a:t>
            </a:r>
          </a:p>
          <a:p>
            <a:pPr lvl="1"/>
            <a:r>
              <a:rPr lang="fr-FR" dirty="0" smtClean="0"/>
              <a:t>le Conseil d’État si le litige est d’ordre administratif. </a:t>
            </a:r>
          </a:p>
          <a:p>
            <a:pPr lvl="1"/>
            <a:endParaRPr lang="fr-FR" dirty="0" smtClean="0"/>
          </a:p>
          <a:p>
            <a:pPr marL="0" indent="0">
              <a:buNone/>
            </a:pPr>
            <a:r>
              <a:rPr lang="fr-FR" dirty="0" smtClean="0"/>
              <a:t>Conclusion : trois étapes </a:t>
            </a:r>
            <a:r>
              <a:rPr lang="fr-FR" dirty="0" smtClean="0"/>
              <a:t>sont  </a:t>
            </a:r>
            <a:r>
              <a:rPr lang="fr-FR" dirty="0" smtClean="0"/>
              <a:t>possibles pour chaque procès : </a:t>
            </a:r>
          </a:p>
          <a:p>
            <a:pPr marL="0" indent="0">
              <a:buNone/>
            </a:pPr>
            <a:r>
              <a:rPr lang="fr-FR" dirty="0" smtClean="0"/>
              <a:t>1. le premier tribunal, </a:t>
            </a:r>
          </a:p>
          <a:p>
            <a:pPr marL="0" indent="0">
              <a:buNone/>
            </a:pPr>
            <a:r>
              <a:rPr lang="fr-FR" dirty="0" smtClean="0"/>
              <a:t>2. la cour d’appel </a:t>
            </a:r>
          </a:p>
          <a:p>
            <a:pPr marL="0" indent="0">
              <a:buNone/>
            </a:pPr>
            <a:r>
              <a:rPr lang="fr-FR" dirty="0" smtClean="0"/>
              <a:t>3. une cour suprême.  </a:t>
            </a:r>
          </a:p>
          <a:p>
            <a:pPr marL="0" indent="0">
              <a:buNone/>
            </a:pPr>
            <a:endParaRPr lang="fr-FR" dirty="0"/>
          </a:p>
          <a:p>
            <a:pPr marL="0" indent="0">
              <a:buNone/>
            </a:pPr>
            <a:r>
              <a:rPr lang="fr-FR" dirty="0" smtClean="0"/>
              <a:t>(</a:t>
            </a:r>
            <a:r>
              <a:rPr lang="fr-FR" i="1" dirty="0" smtClean="0"/>
              <a:t>Tous les procès ne vont pas forcément jusqu’à ce dernier stade.)</a:t>
            </a:r>
            <a:endParaRPr lang="fr-FR" i="1" dirty="0"/>
          </a:p>
        </p:txBody>
      </p:sp>
    </p:spTree>
    <p:extLst>
      <p:ext uri="{BB962C8B-B14F-4D97-AF65-F5344CB8AC3E}">
        <p14:creationId xmlns:p14="http://schemas.microsoft.com/office/powerpoint/2010/main" val="136633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Partie 1 : Le droit, c’est quoi ? </a:t>
            </a:r>
            <a:endParaRPr lang="fr-FR" dirty="0"/>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267700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autorités indépendantes</a:t>
            </a:r>
            <a:endParaRPr lang="fr-FR" dirty="0"/>
          </a:p>
        </p:txBody>
      </p:sp>
      <p:sp>
        <p:nvSpPr>
          <p:cNvPr id="3" name="Espace réservé du contenu 2"/>
          <p:cNvSpPr>
            <a:spLocks noGrp="1"/>
          </p:cNvSpPr>
          <p:nvPr>
            <p:ph idx="1"/>
          </p:nvPr>
        </p:nvSpPr>
        <p:spPr/>
        <p:txBody>
          <a:bodyPr/>
          <a:lstStyle/>
          <a:p>
            <a:r>
              <a:rPr lang="fr-FR" dirty="0" smtClean="0"/>
              <a:t>Sont des autorités indépendantes car elles ne reçoivent pas d’ordre du gouvernement, ni d’aucune autre autorité.</a:t>
            </a:r>
          </a:p>
          <a:p>
            <a:r>
              <a:rPr lang="fr-FR" dirty="0" smtClean="0"/>
              <a:t>Elles ont pour objectif de faciliter l’accès au(x) droit(s) des personnes. Toute personne peut saisir l’une de ces autorités en cas de non-respect de ses droits. </a:t>
            </a:r>
          </a:p>
          <a:p>
            <a:r>
              <a:rPr lang="fr-FR" dirty="0" smtClean="0"/>
              <a:t>Ne sont pas des juges  et </a:t>
            </a:r>
            <a:r>
              <a:rPr lang="fr-FR" dirty="0" smtClean="0"/>
              <a:t>ne remplacent pas la justice. Il est possible de saisir les juges en parallèle.</a:t>
            </a:r>
          </a:p>
        </p:txBody>
      </p:sp>
    </p:spTree>
    <p:extLst>
      <p:ext uri="{BB962C8B-B14F-4D97-AF65-F5344CB8AC3E}">
        <p14:creationId xmlns:p14="http://schemas.microsoft.com/office/powerpoint/2010/main" val="1421390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p:cNvGraphicFramePr/>
          <p:nvPr>
            <p:extLst>
              <p:ext uri="{D42A27DB-BD31-4B8C-83A1-F6EECF244321}">
                <p14:modId xmlns:p14="http://schemas.microsoft.com/office/powerpoint/2010/main" val="3811896875"/>
              </p:ext>
            </p:extLst>
          </p:nvPr>
        </p:nvGraphicFramePr>
        <p:xfrm>
          <a:off x="144965" y="719666"/>
          <a:ext cx="11608419" cy="5591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496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 Définir le droit</a:t>
            </a:r>
            <a:endParaRPr lang="fr-FR" dirty="0"/>
          </a:p>
        </p:txBody>
      </p:sp>
      <p:sp>
        <p:nvSpPr>
          <p:cNvPr id="3" name="Espace réservé du contenu 2"/>
          <p:cNvSpPr>
            <a:spLocks noGrp="1"/>
          </p:cNvSpPr>
          <p:nvPr>
            <p:ph idx="1"/>
          </p:nvPr>
        </p:nvSpPr>
        <p:spPr/>
        <p:txBody>
          <a:bodyPr/>
          <a:lstStyle/>
          <a:p>
            <a:pPr marL="0" indent="0">
              <a:buNone/>
            </a:pPr>
            <a:r>
              <a:rPr lang="fr-FR" dirty="0"/>
              <a:t>E</a:t>
            </a:r>
            <a:r>
              <a:rPr lang="fr-FR" dirty="0" smtClean="0"/>
              <a:t>nsemble des règles qui encadrent les relations entre les personnes et avec l’État afin de définir leurs droits </a:t>
            </a:r>
          </a:p>
          <a:p>
            <a:pPr marL="0" indent="0">
              <a:buNone/>
            </a:pPr>
            <a:r>
              <a:rPr lang="fr-FR" dirty="0"/>
              <a:t>	</a:t>
            </a:r>
            <a:r>
              <a:rPr lang="fr-FR" dirty="0" smtClean="0"/>
              <a:t>Permet d’assurer une certaine paix dans la société</a:t>
            </a:r>
          </a:p>
          <a:p>
            <a:pPr marL="0" indent="0">
              <a:buNone/>
            </a:pPr>
            <a:endParaRPr lang="fr-FR" dirty="0"/>
          </a:p>
          <a:p>
            <a:pPr marL="0" indent="0">
              <a:buNone/>
            </a:pPr>
            <a:r>
              <a:rPr lang="fr-FR" dirty="0" smtClean="0"/>
              <a:t>Le droit n’est pas « une » règle : le droit est créé et appliqué par l’État.</a:t>
            </a:r>
          </a:p>
          <a:p>
            <a:pPr marL="457200" lvl="1" indent="0">
              <a:buNone/>
            </a:pPr>
            <a:r>
              <a:rPr lang="fr-FR" sz="1600" i="1" dirty="0" smtClean="0"/>
              <a:t>Le cadre familial, l’entreprise comporte un ensemble de règles déterminées par les parents, l’employeur. Elles ne constituent pas des règles de droit parce qu’elles n’ont pas été créées par les autorités publiques. </a:t>
            </a:r>
          </a:p>
          <a:p>
            <a:pPr marL="457200" lvl="1" indent="0">
              <a:buNone/>
            </a:pPr>
            <a:r>
              <a:rPr lang="fr-FR" sz="1600" i="1" dirty="0" smtClean="0"/>
              <a:t>La règle morale non respectée peut entrainer des critiques (mises à l’écart, etc.) mais pas de sanction officielle ( prévue et appliquée par l’État) .</a:t>
            </a:r>
            <a:endParaRPr lang="fr-FR" sz="1600" i="1" dirty="0"/>
          </a:p>
        </p:txBody>
      </p:sp>
    </p:spTree>
    <p:extLst>
      <p:ext uri="{BB962C8B-B14F-4D97-AF65-F5344CB8AC3E}">
        <p14:creationId xmlns:p14="http://schemas.microsoft.com/office/powerpoint/2010/main" val="410313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 La hiérarchie des normes</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1038109" y="1825625"/>
            <a:ext cx="10315691" cy="4571604"/>
          </a:xfrm>
          <a:prstGeom prst="rect">
            <a:avLst/>
          </a:prstGeom>
        </p:spPr>
      </p:pic>
    </p:spTree>
    <p:extLst>
      <p:ext uri="{BB962C8B-B14F-4D97-AF65-F5344CB8AC3E}">
        <p14:creationId xmlns:p14="http://schemas.microsoft.com/office/powerpoint/2010/main" val="252423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Constitution</a:t>
            </a:r>
            <a:endParaRPr lang="fr-FR" dirty="0"/>
          </a:p>
        </p:txBody>
      </p:sp>
      <p:sp>
        <p:nvSpPr>
          <p:cNvPr id="3" name="Espace réservé du contenu 2"/>
          <p:cNvSpPr>
            <a:spLocks noGrp="1"/>
          </p:cNvSpPr>
          <p:nvPr>
            <p:ph idx="1"/>
          </p:nvPr>
        </p:nvSpPr>
        <p:spPr>
          <a:xfrm>
            <a:off x="838200" y="1825625"/>
            <a:ext cx="10792522" cy="4731292"/>
          </a:xfrm>
        </p:spPr>
        <p:txBody>
          <a:bodyPr>
            <a:normAutofit fontScale="92500" lnSpcReduction="10000"/>
          </a:bodyPr>
          <a:lstStyle/>
          <a:p>
            <a:r>
              <a:rPr lang="fr-FR" dirty="0" smtClean="0"/>
              <a:t>La Constitution est la norme fondamentale de l’État. C’</a:t>
            </a:r>
            <a:r>
              <a:rPr lang="fr-FR" dirty="0" smtClean="0"/>
              <a:t>est la norme suprême, toutes les autres règles doivent la respecter. </a:t>
            </a:r>
          </a:p>
          <a:p>
            <a:r>
              <a:rPr lang="fr-FR" dirty="0" smtClean="0"/>
              <a:t>Elle fixe le type de régime politique du pays (République, Monarchie…), l’organisation des pouvoirs publics ainsi que les droits et les devoirs des citoyens. </a:t>
            </a:r>
          </a:p>
          <a:p>
            <a:r>
              <a:rPr lang="fr-FR" dirty="0" smtClean="0"/>
              <a:t>Le Conseil constitutionnel veille à la conformité des lois à la Constitution. </a:t>
            </a:r>
          </a:p>
          <a:p>
            <a:r>
              <a:rPr lang="fr-FR" dirty="0" smtClean="0"/>
              <a:t>La Constitution de la Ve République est promulguée le 4 octobre 1958. </a:t>
            </a:r>
          </a:p>
          <a:p>
            <a:pPr lvl="1"/>
            <a:r>
              <a:rPr lang="fr-FR" dirty="0" smtClean="0"/>
              <a:t>Le projet de notre Constitution a été établi par le gouvernement du Général de Gaulle, puis soumis à l’avis d’un « comité consultatif constitutionnel » composé de membres du Parlement (Assemblée Nationale et Sénat) et du Conseil d’État . Il a été ensuite adopté en conseil des ministres et soumis à un référendum auprès des Français. </a:t>
            </a:r>
          </a:p>
          <a:p>
            <a:pPr lvl="1"/>
            <a:r>
              <a:rPr lang="fr-FR" dirty="0" smtClean="0"/>
              <a:t>Depuis son adoption, elle a été modifiée à 24 reprises soit par le Parlement réuni en Congrès, soit directement par le peuple à travers l’expression du référendum.</a:t>
            </a:r>
            <a:endParaRPr lang="fr-FR" dirty="0"/>
          </a:p>
        </p:txBody>
      </p:sp>
      <p:pic>
        <p:nvPicPr>
          <p:cNvPr id="4" name="Image 3"/>
          <p:cNvPicPr>
            <a:picLocks noChangeAspect="1"/>
          </p:cNvPicPr>
          <p:nvPr/>
        </p:nvPicPr>
        <p:blipFill>
          <a:blip r:embed="rId2"/>
          <a:stretch>
            <a:fillRect/>
          </a:stretch>
        </p:blipFill>
        <p:spPr>
          <a:xfrm>
            <a:off x="8979716" y="28947"/>
            <a:ext cx="2651006" cy="1796678"/>
          </a:xfrm>
          <a:prstGeom prst="rect">
            <a:avLst/>
          </a:prstGeom>
        </p:spPr>
      </p:pic>
    </p:spTree>
    <p:extLst>
      <p:ext uri="{BB962C8B-B14F-4D97-AF65-F5344CB8AC3E}">
        <p14:creationId xmlns:p14="http://schemas.microsoft.com/office/powerpoint/2010/main" val="131112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551837"/>
            <a:ext cx="6096000" cy="1754326"/>
          </a:xfrm>
          <a:prstGeom prst="rect">
            <a:avLst/>
          </a:prstGeom>
        </p:spPr>
        <p:txBody>
          <a:bodyPr>
            <a:spAutoFit/>
          </a:bodyPr>
          <a:lstStyle/>
          <a:p>
            <a:r>
              <a:rPr lang="fr-FR" dirty="0" smtClean="0"/>
              <a:t>Le Conseil d'État est une institution publique française créée en 1799 par Napoléon Bonaparte. Son premier rôle est celui de conseiller le gouvernement : il doit, à cette fin, être consulté par le gouvernement sur les projets de lois notamment. Son second rôle est de trancher les conflits entre les particuliers et les administrations</a:t>
            </a:r>
            <a:endParaRPr lang="fr-FR" dirty="0"/>
          </a:p>
        </p:txBody>
      </p:sp>
    </p:spTree>
    <p:extLst>
      <p:ext uri="{BB962C8B-B14F-4D97-AF65-F5344CB8AC3E}">
        <p14:creationId xmlns:p14="http://schemas.microsoft.com/office/powerpoint/2010/main" val="598526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droit international et européen: </a:t>
            </a:r>
            <a:r>
              <a:rPr lang="fr-FR" dirty="0" smtClean="0"/>
              <a:t>Les traités internationaux </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smtClean="0"/>
              <a:t>Traité international : accord écrit entre plusieurs États, par lequel ils s’engagent à respecter certaines obligations. </a:t>
            </a:r>
          </a:p>
          <a:p>
            <a:pPr lvl="1"/>
            <a:r>
              <a:rPr lang="fr-FR" dirty="0" smtClean="0"/>
              <a:t>Signature et ratification : L’État doit d’abord « signer » l’accord, puis le faire valider en interne par une autorité compétente (souvent, c’est le Parlement, qui représente le peuple). On appelle cette validation une « ratification ». </a:t>
            </a:r>
            <a:br>
              <a:rPr lang="fr-FR" dirty="0" smtClean="0"/>
            </a:br>
            <a:r>
              <a:rPr lang="fr-FR" dirty="0" smtClean="0"/>
              <a:t>Une fois que l’État a ratifié le traité, il a l’obligation de le respecter; et donc mettre ses lois et sa politique en accord avec le traité</a:t>
            </a:r>
          </a:p>
          <a:p>
            <a:pPr marL="457200" lvl="1" indent="0">
              <a:buNone/>
            </a:pPr>
            <a:endParaRPr lang="fr-FR" dirty="0"/>
          </a:p>
          <a:p>
            <a:r>
              <a:rPr lang="fr-FR" dirty="0" smtClean="0"/>
              <a:t>Exemples : </a:t>
            </a:r>
          </a:p>
          <a:p>
            <a:pPr lvl="1"/>
            <a:r>
              <a:rPr lang="fr-FR" dirty="0" smtClean="0"/>
              <a:t>Modification de la loi française sur la garde-à-vue pour que celle-ci soit conforme à la Convention européenne de sauvegarde des droits de l’homme (traité international): présence de l’avocat dès le début de la garde-à-vue.</a:t>
            </a:r>
          </a:p>
          <a:p>
            <a:pPr lvl="1"/>
            <a:r>
              <a:rPr lang="fr-FR" dirty="0" smtClean="0"/>
              <a:t> La Convention internationale des droits de l’enfant (CIDE) est un traité international datant de 1989. Presque tous les États du monde l’ont ratifié, cela signifie qu’ils s’engagent à respecter les droits reconnus aux enfants dans leur pays.</a:t>
            </a:r>
          </a:p>
          <a:p>
            <a:pPr lvl="1"/>
            <a:r>
              <a:rPr lang="fr-FR" dirty="0" smtClean="0"/>
              <a:t> La Convention relative aux droits des personnes handicapées (CIPDH), datée de 2006, est le traité international le plus récent. Certains États ont accepté de respecter ses règles en la ratifiant</a:t>
            </a:r>
            <a:endParaRPr lang="fr-FR" dirty="0"/>
          </a:p>
        </p:txBody>
      </p:sp>
    </p:spTree>
    <p:extLst>
      <p:ext uri="{BB962C8B-B14F-4D97-AF65-F5344CB8AC3E}">
        <p14:creationId xmlns:p14="http://schemas.microsoft.com/office/powerpoint/2010/main" val="175201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droit international et européen: </a:t>
            </a:r>
            <a:r>
              <a:rPr lang="fr-FR" dirty="0" smtClean="0"/>
              <a:t>Le droit de l’Union européenne (UE)</a:t>
            </a:r>
            <a:endParaRPr lang="fr-FR" dirty="0"/>
          </a:p>
        </p:txBody>
      </p:sp>
      <p:sp>
        <p:nvSpPr>
          <p:cNvPr id="3" name="Espace réservé du contenu 2"/>
          <p:cNvSpPr>
            <a:spLocks noGrp="1"/>
          </p:cNvSpPr>
          <p:nvPr>
            <p:ph idx="1"/>
          </p:nvPr>
        </p:nvSpPr>
        <p:spPr/>
        <p:txBody>
          <a:bodyPr>
            <a:normAutofit/>
          </a:bodyPr>
          <a:lstStyle/>
          <a:p>
            <a:r>
              <a:rPr lang="fr-FR" dirty="0" smtClean="0"/>
              <a:t>ensemble de règles créées par l'UE que les pays membres doivent transposer dans des lois nationales</a:t>
            </a:r>
          </a:p>
          <a:p>
            <a:pPr lvl="1"/>
            <a:r>
              <a:rPr lang="fr-FR" dirty="0" smtClean="0"/>
              <a:t>Les principales règles de l’UE s’appellent des directives européennes : ce sont des lois européennes qui imposent aux États membres l’adoption de lois nationales correspondantes</a:t>
            </a:r>
          </a:p>
          <a:p>
            <a:r>
              <a:rPr lang="fr-FR" dirty="0" smtClean="0"/>
              <a:t>Le droit de l’UE est créé par les institutions de l’UE (28 pays européens). </a:t>
            </a:r>
          </a:p>
          <a:p>
            <a:pPr lvl="1"/>
            <a:r>
              <a:rPr lang="fr-FR" dirty="0" smtClean="0"/>
              <a:t>Concrètement, les règles sont proposées par la </a:t>
            </a:r>
            <a:r>
              <a:rPr lang="fr-FR" b="1" dirty="0" smtClean="0"/>
              <a:t>Commission européenne </a:t>
            </a:r>
            <a:r>
              <a:rPr lang="fr-FR" dirty="0" smtClean="0"/>
              <a:t>(basée à Bruxelles) </a:t>
            </a:r>
          </a:p>
          <a:p>
            <a:pPr lvl="1"/>
            <a:r>
              <a:rPr lang="fr-FR" dirty="0" smtClean="0"/>
              <a:t>puis elles sont votées par le </a:t>
            </a:r>
            <a:r>
              <a:rPr lang="fr-FR" b="1" dirty="0" smtClean="0"/>
              <a:t>Conseil de l’UE </a:t>
            </a:r>
            <a:r>
              <a:rPr lang="fr-FR" dirty="0" smtClean="0"/>
              <a:t>(qui réunit les dirigeants des États membres) et le </a:t>
            </a:r>
            <a:r>
              <a:rPr lang="fr-FR" b="1" dirty="0" smtClean="0"/>
              <a:t>Parlement européen </a:t>
            </a:r>
            <a:r>
              <a:rPr lang="fr-FR" dirty="0" smtClean="0"/>
              <a:t>(basé à Strasbourg et Bruxelles). </a:t>
            </a:r>
            <a:endParaRPr lang="fr-FR" dirty="0"/>
          </a:p>
        </p:txBody>
      </p:sp>
    </p:spTree>
    <p:extLst>
      <p:ext uri="{BB962C8B-B14F-4D97-AF65-F5344CB8AC3E}">
        <p14:creationId xmlns:p14="http://schemas.microsoft.com/office/powerpoint/2010/main" val="1539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Ne pas confondre</a:t>
            </a:r>
            <a:endParaRPr lang="fr-FR" dirty="0"/>
          </a:p>
        </p:txBody>
      </p:sp>
      <p:sp>
        <p:nvSpPr>
          <p:cNvPr id="3" name="Espace réservé du texte 2"/>
          <p:cNvSpPr>
            <a:spLocks noGrp="1"/>
          </p:cNvSpPr>
          <p:nvPr>
            <p:ph type="body" idx="1"/>
          </p:nvPr>
        </p:nvSpPr>
        <p:spPr/>
        <p:txBody>
          <a:bodyPr>
            <a:normAutofit/>
          </a:bodyPr>
          <a:lstStyle/>
          <a:p>
            <a:r>
              <a:rPr lang="pt-BR" sz="1800" spc="-150" dirty="0" smtClean="0"/>
              <a:t>L a   C o u r  e u r o p é e n n e  d e s  d r o i t s   d e  l ’ h o m m e  </a:t>
            </a:r>
          </a:p>
          <a:p>
            <a:r>
              <a:rPr lang="pt-BR" sz="1800" spc="-150" dirty="0" smtClean="0"/>
              <a:t>( C E D H ) </a:t>
            </a:r>
            <a:endParaRPr lang="fr-FR" sz="1800" spc="-150" dirty="0"/>
          </a:p>
        </p:txBody>
      </p:sp>
      <p:sp>
        <p:nvSpPr>
          <p:cNvPr id="4" name="Espace réservé du contenu 3"/>
          <p:cNvSpPr>
            <a:spLocks noGrp="1"/>
          </p:cNvSpPr>
          <p:nvPr>
            <p:ph sz="half" idx="2"/>
          </p:nvPr>
        </p:nvSpPr>
        <p:spPr/>
        <p:txBody>
          <a:bodyPr>
            <a:normAutofit fontScale="92500" lnSpcReduction="20000"/>
          </a:bodyPr>
          <a:lstStyle/>
          <a:p>
            <a:r>
              <a:rPr lang="fr-FR" sz="2000" dirty="0" smtClean="0"/>
              <a:t>Juridiction européenne qui est compétente pour 47 États. Elle est composée de 47 juges : une ou un juge par État. </a:t>
            </a:r>
          </a:p>
          <a:p>
            <a:r>
              <a:rPr lang="fr-FR" sz="2000" dirty="0" smtClean="0"/>
              <a:t>Elle comprend les 28 pays de l’Union européenne ainsi que d’autres États du continent européen</a:t>
            </a:r>
          </a:p>
          <a:p>
            <a:r>
              <a:rPr lang="fr-FR" sz="2000" dirty="0" smtClean="0"/>
              <a:t>créée en 1959 pour appliquer la Convention européenne des droits de l’homme, qui est un traité international. </a:t>
            </a:r>
          </a:p>
          <a:p>
            <a:r>
              <a:rPr lang="fr-FR" sz="2000" dirty="0" smtClean="0"/>
              <a:t>Elle a pour objectif de protéger les droits fondamentaux (le droit à la vie privée, à la dignité, à un procès équitable, etc.) des personnes qui vivent sur le territoire d’un de ces 47 pays.</a:t>
            </a:r>
            <a:endParaRPr lang="fr-FR" sz="2000" dirty="0"/>
          </a:p>
        </p:txBody>
      </p:sp>
      <p:sp>
        <p:nvSpPr>
          <p:cNvPr id="5" name="Espace réservé du texte 4"/>
          <p:cNvSpPr>
            <a:spLocks noGrp="1"/>
          </p:cNvSpPr>
          <p:nvPr>
            <p:ph type="body" sz="quarter" idx="3"/>
          </p:nvPr>
        </p:nvSpPr>
        <p:spPr/>
        <p:txBody>
          <a:bodyPr>
            <a:normAutofit/>
          </a:bodyPr>
          <a:lstStyle/>
          <a:p>
            <a:r>
              <a:rPr lang="pt-BR" sz="1800" spc="-150" dirty="0"/>
              <a:t>L a </a:t>
            </a:r>
            <a:r>
              <a:rPr lang="pt-BR" sz="1800" spc="-150" dirty="0" smtClean="0"/>
              <a:t> C </a:t>
            </a:r>
            <a:r>
              <a:rPr lang="pt-BR" sz="1800" spc="-150" dirty="0"/>
              <a:t>o u r </a:t>
            </a:r>
            <a:r>
              <a:rPr lang="pt-BR" sz="1800" spc="-150" dirty="0" smtClean="0"/>
              <a:t> d </a:t>
            </a:r>
            <a:r>
              <a:rPr lang="pt-BR" sz="1800" spc="-150" dirty="0"/>
              <a:t>e </a:t>
            </a:r>
            <a:r>
              <a:rPr lang="pt-BR" sz="1800" spc="-150" dirty="0" smtClean="0"/>
              <a:t> j </a:t>
            </a:r>
            <a:r>
              <a:rPr lang="pt-BR" sz="1800" spc="-150" dirty="0"/>
              <a:t>u s t i c e </a:t>
            </a:r>
            <a:r>
              <a:rPr lang="pt-BR" sz="1800" spc="-150" dirty="0" smtClean="0"/>
              <a:t> d e  </a:t>
            </a:r>
            <a:r>
              <a:rPr lang="pt-BR" sz="1800" spc="-150" dirty="0"/>
              <a:t>l ’ U n i o n </a:t>
            </a:r>
            <a:r>
              <a:rPr lang="pt-BR" sz="1800" spc="-150" dirty="0" smtClean="0"/>
              <a:t> e </a:t>
            </a:r>
            <a:r>
              <a:rPr lang="pt-BR" sz="1800" spc="-150" dirty="0"/>
              <a:t>u r o p é e n n </a:t>
            </a:r>
            <a:r>
              <a:rPr lang="pt-BR" sz="1800" spc="-150" dirty="0" smtClean="0"/>
              <a:t>e </a:t>
            </a:r>
            <a:br>
              <a:rPr lang="pt-BR" sz="1800" spc="-150" dirty="0" smtClean="0"/>
            </a:br>
            <a:r>
              <a:rPr lang="pt-BR" sz="1800" spc="-150" dirty="0" smtClean="0"/>
              <a:t>( </a:t>
            </a:r>
            <a:r>
              <a:rPr lang="pt-BR" sz="1800" spc="-150" dirty="0"/>
              <a:t>C J U E )</a:t>
            </a:r>
            <a:endParaRPr lang="fr-FR" sz="1800" spc="-150" dirty="0"/>
          </a:p>
        </p:txBody>
      </p:sp>
      <p:sp>
        <p:nvSpPr>
          <p:cNvPr id="6" name="Espace réservé du contenu 5"/>
          <p:cNvSpPr>
            <a:spLocks noGrp="1"/>
          </p:cNvSpPr>
          <p:nvPr>
            <p:ph sz="quarter" idx="4"/>
          </p:nvPr>
        </p:nvSpPr>
        <p:spPr/>
        <p:txBody>
          <a:bodyPr>
            <a:normAutofit/>
          </a:bodyPr>
          <a:lstStyle/>
          <a:p>
            <a:r>
              <a:rPr lang="fr-FR" sz="1900" dirty="0" smtClean="0"/>
              <a:t>veille au respect du droit de l’Union européenne par les États membres. L’Union européenne rassemble 28 pays, dont la France, unis par un traité qui définit le champ de compétence de l’Union.</a:t>
            </a:r>
          </a:p>
          <a:p>
            <a:r>
              <a:rPr lang="fr-FR" sz="1900" dirty="0" smtClean="0"/>
              <a:t>l’UE prend des décisions ayant des effets sur la vie quotidienne de 500 millions de personnes. </a:t>
            </a:r>
          </a:p>
        </p:txBody>
      </p:sp>
      <p:sp>
        <p:nvSpPr>
          <p:cNvPr id="7" name="ZoneTexte 6"/>
          <p:cNvSpPr txBox="1"/>
          <p:nvPr/>
        </p:nvSpPr>
        <p:spPr>
          <a:xfrm>
            <a:off x="1572323" y="5832088"/>
            <a:ext cx="9144000" cy="1107996"/>
          </a:xfrm>
          <a:prstGeom prst="rect">
            <a:avLst/>
          </a:prstGeom>
          <a:noFill/>
        </p:spPr>
        <p:txBody>
          <a:bodyPr wrap="square" rtlCol="0">
            <a:spAutoFit/>
          </a:bodyPr>
          <a:lstStyle/>
          <a:p>
            <a:pPr algn="ctr"/>
            <a:r>
              <a:rPr lang="fr-FR" sz="2400" b="1" dirty="0" smtClean="0"/>
              <a:t>Les lois votées par le Parlement en France doivent respecter les règles de l’Union européenne et de la CEDH</a:t>
            </a:r>
          </a:p>
          <a:p>
            <a:endParaRPr lang="fr-FR" dirty="0"/>
          </a:p>
        </p:txBody>
      </p:sp>
    </p:spTree>
    <p:extLst>
      <p:ext uri="{BB962C8B-B14F-4D97-AF65-F5344CB8AC3E}">
        <p14:creationId xmlns:p14="http://schemas.microsoft.com/office/powerpoint/2010/main" val="265165307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1620</Words>
  <Application>Microsoft Office PowerPoint</Application>
  <PresentationFormat>Grand écran</PresentationFormat>
  <Paragraphs>122</Paragraphs>
  <Slides>21</Slides>
  <Notes>0</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Serveurs OLE incorporés</vt:lpstr>
      </vt:variant>
      <vt:variant>
        <vt:i4>1</vt:i4>
      </vt:variant>
      <vt:variant>
        <vt:lpstr>Titres des diapositives</vt:lpstr>
      </vt:variant>
      <vt:variant>
        <vt:i4>21</vt:i4>
      </vt:variant>
    </vt:vector>
  </HeadingPairs>
  <TitlesOfParts>
    <vt:vector size="26" baseType="lpstr">
      <vt:lpstr>Arial</vt:lpstr>
      <vt:lpstr>Calibri</vt:lpstr>
      <vt:lpstr>Calibri Light</vt:lpstr>
      <vt:lpstr>Thème Office</vt:lpstr>
      <vt:lpstr>Adobe Acrobat Document</vt:lpstr>
      <vt:lpstr>Introduction générale au droit </vt:lpstr>
      <vt:lpstr>Partie 1 : Le droit, c’est quoi ? </vt:lpstr>
      <vt:lpstr>1. Définir le droit</vt:lpstr>
      <vt:lpstr>2. La hiérarchie des normes</vt:lpstr>
      <vt:lpstr>La Constitution</vt:lpstr>
      <vt:lpstr>Présentation PowerPoint</vt:lpstr>
      <vt:lpstr>Le droit international et européen: Les traités internationaux </vt:lpstr>
      <vt:lpstr>Le droit international et européen: Le droit de l’Union européenne (UE)</vt:lpstr>
      <vt:lpstr>Ne pas confondre</vt:lpstr>
      <vt:lpstr>Les lois</vt:lpstr>
      <vt:lpstr>Le parcours d’une loi</vt:lpstr>
      <vt:lpstr>Les règlements : décrets, circulaires et arrêtés</vt:lpstr>
      <vt:lpstr>L a j u r i s p r u d e n c e</vt:lpstr>
      <vt:lpstr>Les actes juridiques privés</vt:lpstr>
      <vt:lpstr>Partie 2 : Qui protège le droit et les droits ? La justice en France </vt:lpstr>
      <vt:lpstr>Les deux ordres de juridictions : l’ordre judiciaire et l’ordre administratif</vt:lpstr>
      <vt:lpstr>Présentation PowerPoint</vt:lpstr>
      <vt:lpstr>Les acteurs des ordres de juridiction</vt:lpstr>
      <vt:lpstr>Le principe du double degré de juridiction</vt:lpstr>
      <vt:lpstr>Les autorités indépendantes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Agnes Mazars</dc:creator>
  <cp:lastModifiedBy>Agnes Mazars</cp:lastModifiedBy>
  <cp:revision>13</cp:revision>
  <dcterms:created xsi:type="dcterms:W3CDTF">2022-05-02T08:07:31Z</dcterms:created>
  <dcterms:modified xsi:type="dcterms:W3CDTF">2022-05-02T12:27:05Z</dcterms:modified>
</cp:coreProperties>
</file>